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unknown"/>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77" r:id="rId6"/>
    <p:sldId id="278" r:id="rId7"/>
    <p:sldId id="279" r:id="rId8"/>
    <p:sldId id="281" r:id="rId9"/>
    <p:sldId id="282" r:id="rId10"/>
    <p:sldId id="290" r:id="rId11"/>
    <p:sldId id="284" r:id="rId12"/>
    <p:sldId id="288" r:id="rId13"/>
    <p:sldId id="28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73" d="100"/>
          <a:sy n="73" d="100"/>
        </p:scale>
        <p:origin x="-210" y="1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3.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custT="1"/>
      <dgm:spPr/>
      <dgm:t>
        <a:bodyPr/>
        <a:lstStyle/>
        <a:p>
          <a:pPr>
            <a:lnSpc>
              <a:spcPct val="100000"/>
            </a:lnSpc>
            <a:defRPr cap="all"/>
          </a:pPr>
          <a:r>
            <a:rPr lang="en-US" sz="1800" b="0" dirty="0"/>
            <a:t>WHAT IS BYOD?</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1400" dirty="0"/>
            <a:t>SOFTWARE  OWNERSHIP AND LICENSING; LIMITATIONS AND FINANCIAL IMPLICATIONS OF BYOD</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US" sz="1600" b="0" dirty="0"/>
            <a:t>LEGAL REGULATIONS FOR INFORMATION SECURITY</a:t>
          </a:r>
          <a:endParaRPr lang="en-US" sz="1600"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2B790AE-3B32-4A47-BB48-0FBB5A8B59E5}">
      <dgm:prSet custT="1"/>
      <dgm:spPr/>
      <dgm:t>
        <a:bodyPr/>
        <a:lstStyle/>
        <a:p>
          <a:pPr>
            <a:lnSpc>
              <a:spcPct val="100000"/>
            </a:lnSpc>
          </a:pPr>
          <a:r>
            <a:rPr lang="en-US" sz="1800" b="0" dirty="0"/>
            <a:t>IT POLICIES</a:t>
          </a:r>
          <a:endParaRPr lang="en-US" sz="1800" dirty="0"/>
        </a:p>
      </dgm:t>
    </dgm:pt>
    <dgm:pt modelId="{A007236F-EC95-4997-85DB-7A96B3409E22}" type="parTrans" cxnId="{26899C3E-95E1-4BD8-96DF-58485A0AED3E}">
      <dgm:prSet/>
      <dgm:spPr/>
      <dgm:t>
        <a:bodyPr/>
        <a:lstStyle/>
        <a:p>
          <a:endParaRPr lang="en-GB"/>
        </a:p>
      </dgm:t>
    </dgm:pt>
    <dgm:pt modelId="{39A2E477-3802-4F67-824A-7757E714F196}" type="sibTrans" cxnId="{26899C3E-95E1-4BD8-96DF-58485A0AED3E}">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t>
        <a:bodyPr/>
        <a:lstStyle/>
        <a:p>
          <a:endParaRPr lang="en-GB"/>
        </a:p>
      </dgm:t>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4" custLinFactX="-8259" custLinFactNeighborX="-100000" custLinFactNeighborY="3913"/>
      <dgm:spPr>
        <a:solidFill>
          <a:schemeClr val="accent1"/>
        </a:solidFill>
      </dgm:spPr>
    </dgm:pt>
    <dgm:pt modelId="{7C175B98-93F4-4D7C-BB95-1514AB879CD5}" type="pres">
      <dgm:prSet presAssocID="{40FC4FFE-8987-4A26-B7F4-8A516F18ADAE}" presName="iconRect" presStyleLbl="node1" presStyleIdx="0" presStyleCnt="4" custLinFactX="-89015" custLinFactNeighborX="-100000" custLinFactNeighborY="28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Laptop"/>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4" custScaleX="96923" custLinFactNeighborX="-69687" custLinFactNeighborY="-19700">
        <dgm:presLayoutVars>
          <dgm:chMax val="1"/>
          <dgm:chPref val="1"/>
        </dgm:presLayoutVars>
      </dgm:prSet>
      <dgm:spPr/>
      <dgm:t>
        <a:bodyPr/>
        <a:lstStyle/>
        <a:p>
          <a:endParaRPr lang="en-GB"/>
        </a:p>
      </dgm:t>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4" custLinFactNeighborX="-30967" custLinFactNeighborY="-130"/>
      <dgm:spPr>
        <a:solidFill>
          <a:schemeClr val="accent1"/>
        </a:solidFill>
      </dgm:spPr>
    </dgm:pt>
    <dgm:pt modelId="{DB4CA7C4-FCA1-4127-B20A-2A5C031A3CF4}" type="pres">
      <dgm:prSet presAssocID="{49225C73-1633-42F1-AB3B-7CB183E5F8B8}" presName="iconRect" presStyleLbl="node1" presStyleIdx="1" presStyleCnt="4" custLinFactNeighborX="-53961" custLinFactNeighborY="-2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Gears"/>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4" custScaleX="148494" custScaleY="121184" custLinFactNeighborX="-18885" custLinFactNeighborY="-272">
        <dgm:presLayoutVars>
          <dgm:chMax val="1"/>
          <dgm:chPref val="1"/>
        </dgm:presLayoutVars>
      </dgm:prSet>
      <dgm:spPr/>
      <dgm:t>
        <a:bodyPr/>
        <a:lstStyle/>
        <a:p>
          <a:endParaRPr lang="en-GB"/>
        </a:p>
      </dgm:t>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4" custLinFactNeighborX="53395" custLinFactNeighborY="-3879"/>
      <dgm:spPr>
        <a:solidFill>
          <a:schemeClr val="accent1"/>
        </a:solidFill>
      </dgm:spPr>
    </dgm:pt>
    <dgm:pt modelId="{39509775-983E-4110-B989-EE2CD6514BE0}" type="pres">
      <dgm:prSet presAssocID="{1C383F32-22E8-4F62-A3E0-BDC3D5F48992}" presName="iconRect" presStyleLbl="node1" presStyleIdx="2" presStyleCnt="4" custLinFactNeighborX="93505" custLinFactNeighborY="-10739"/>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Scales of justice with solid fill"/>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4" custScaleX="117084" custScaleY="123037" custLinFactNeighborX="32956" custLinFactNeighborY="-1233">
        <dgm:presLayoutVars>
          <dgm:chMax val="1"/>
          <dgm:chPref val="1"/>
        </dgm:presLayoutVars>
      </dgm:prSet>
      <dgm:spPr/>
      <dgm:t>
        <a:bodyPr/>
        <a:lstStyle/>
        <a:p>
          <a:endParaRPr lang="en-GB"/>
        </a:p>
      </dgm:t>
    </dgm:pt>
    <dgm:pt modelId="{514E9CDE-75CC-466D-9CA1-E63549BC2B42}" type="pres">
      <dgm:prSet presAssocID="{8500F72A-2C6D-4FDF-9C1D-CA691380EB0B}" presName="sibTrans" presStyleCnt="0"/>
      <dgm:spPr/>
    </dgm:pt>
    <dgm:pt modelId="{27A8B31B-CE78-4D2F-89CA-608AE385A403}" type="pres">
      <dgm:prSet presAssocID="{12B790AE-3B32-4A47-BB48-0FBB5A8B59E5}" presName="compNode" presStyleCnt="0"/>
      <dgm:spPr/>
    </dgm:pt>
    <dgm:pt modelId="{611A0865-17BB-4603-8921-C213F55A7EC8}" type="pres">
      <dgm:prSet presAssocID="{12B790AE-3B32-4A47-BB48-0FBB5A8B59E5}" presName="iconBgRect" presStyleLbl="bgShp" presStyleIdx="3" presStyleCnt="4" custLinFactX="43076" custLinFactNeighborX="100000" custLinFactNeighborY="-907"/>
      <dgm:spPr>
        <a:solidFill>
          <a:schemeClr val="accent1"/>
        </a:solidFill>
      </dgm:spPr>
    </dgm:pt>
    <dgm:pt modelId="{18012B91-6D0C-4973-B398-6E32711160AB}" type="pres">
      <dgm:prSet presAssocID="{12B790AE-3B32-4A47-BB48-0FBB5A8B59E5}" presName="iconRect" presStyleLbl="node1" presStyleIdx="3" presStyleCnt="4" custLinFactX="100000" custLinFactNeighborX="153347" custLinFactNeighborY="-6512"/>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a:noFill/>
        </a:ln>
      </dgm:spPr>
      <dgm:extLst>
        <a:ext uri="{E40237B7-FDA0-4F09-8148-C483321AD2D9}">
          <dgm14:cNvPr xmlns:dgm14="http://schemas.microsoft.com/office/drawing/2010/diagram" id="0" name="" descr="Document outline"/>
        </a:ext>
      </dgm:extLst>
    </dgm:pt>
    <dgm:pt modelId="{553DCBF4-4B3E-4E79-B25B-2C711564CAA2}" type="pres">
      <dgm:prSet presAssocID="{12B790AE-3B32-4A47-BB48-0FBB5A8B59E5}" presName="spaceRect" presStyleCnt="0"/>
      <dgm:spPr/>
    </dgm:pt>
    <dgm:pt modelId="{6EE08D26-5AAF-4C4F-A8F8-ED4EDF9D0B4A}" type="pres">
      <dgm:prSet presAssocID="{12B790AE-3B32-4A47-BB48-0FBB5A8B59E5}" presName="textRect" presStyleLbl="revTx" presStyleIdx="3" presStyleCnt="4" custScaleX="63021" custLinFactNeighborX="85032" custLinFactNeighborY="-7343">
        <dgm:presLayoutVars>
          <dgm:chMax val="1"/>
          <dgm:chPref val="1"/>
        </dgm:presLayoutVars>
      </dgm:prSet>
      <dgm:spPr/>
      <dgm:t>
        <a:bodyPr/>
        <a:lstStyle/>
        <a:p>
          <a:endParaRPr lang="en-GB"/>
        </a:p>
      </dgm:t>
    </dgm:pt>
  </dgm:ptLst>
  <dgm:cxnLst>
    <dgm:cxn modelId="{1496FC70-DB8B-48D4-98DE-DD2856E389EE}" type="presOf" srcId="{1C383F32-22E8-4F62-A3E0-BDC3D5F48992}" destId="{1AEDC777-00B3-41D7-9AE1-23D741E941C3}" srcOrd="0" destOrd="0" presId="urn:microsoft.com/office/officeart/2018/5/layout/IconCircleLabelList"/>
    <dgm:cxn modelId="{355227E3-55E0-4343-BC8D-FC0EB1694F48}" type="presOf" srcId="{40FC4FFE-8987-4A26-B7F4-8A516F18ADAE}" destId="{127117FB-F8A7-4A20-A8A7-EC686DDC76D0}" srcOrd="0" destOrd="0" presId="urn:microsoft.com/office/officeart/2018/5/layout/IconCircleLabelList"/>
    <dgm:cxn modelId="{70FC4B05-233D-4792-B784-48721F3EA0E1}" type="presOf" srcId="{12B790AE-3B32-4A47-BB48-0FBB5A8B59E5}" destId="{6EE08D26-5AAF-4C4F-A8F8-ED4EDF9D0B4A}"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676D3A6A-6EA7-4483-BB12-0BD4A7D7AF9D}" type="presOf" srcId="{01A66772-F185-4D58-B8BB-E9370D7A7A2B}" destId="{50B3CE7C-E10B-4E23-BD93-03664997C932}"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26899C3E-95E1-4BD8-96DF-58485A0AED3E}" srcId="{01A66772-F185-4D58-B8BB-E9370D7A7A2B}" destId="{12B790AE-3B32-4A47-BB48-0FBB5A8B59E5}" srcOrd="3" destOrd="0" parTransId="{A007236F-EC95-4997-85DB-7A96B3409E22}" sibTransId="{39A2E477-3802-4F67-824A-7757E714F196}"/>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 modelId="{94A332F1-7A21-4EA8-BFB0-D746761F34C1}" type="presParOf" srcId="{50B3CE7C-E10B-4E23-BD93-03664997C932}" destId="{514E9CDE-75CC-466D-9CA1-E63549BC2B42}" srcOrd="5" destOrd="0" presId="urn:microsoft.com/office/officeart/2018/5/layout/IconCircleLabelList"/>
    <dgm:cxn modelId="{95BD818E-640E-4636-99B8-44AE98552F57}" type="presParOf" srcId="{50B3CE7C-E10B-4E23-BD93-03664997C932}" destId="{27A8B31B-CE78-4D2F-89CA-608AE385A403}" srcOrd="6" destOrd="0" presId="urn:microsoft.com/office/officeart/2018/5/layout/IconCircleLabelList"/>
    <dgm:cxn modelId="{8FDF37F2-EACA-4A80-B124-2107D14CB0CA}" type="presParOf" srcId="{27A8B31B-CE78-4D2F-89CA-608AE385A403}" destId="{611A0865-17BB-4603-8921-C213F55A7EC8}" srcOrd="0" destOrd="0" presId="urn:microsoft.com/office/officeart/2018/5/layout/IconCircleLabelList"/>
    <dgm:cxn modelId="{42D4E61F-FBDE-44C8-B867-29038A6F0D37}" type="presParOf" srcId="{27A8B31B-CE78-4D2F-89CA-608AE385A403}" destId="{18012B91-6D0C-4973-B398-6E32711160AB}" srcOrd="1" destOrd="0" presId="urn:microsoft.com/office/officeart/2018/5/layout/IconCircleLabelList"/>
    <dgm:cxn modelId="{A9981237-5F8E-4581-AE74-774E6E47EBFA}" type="presParOf" srcId="{27A8B31B-CE78-4D2F-89CA-608AE385A403}" destId="{553DCBF4-4B3E-4E79-B25B-2C711564CAA2}" srcOrd="2" destOrd="0" presId="urn:microsoft.com/office/officeart/2018/5/layout/IconCircleLabelList"/>
    <dgm:cxn modelId="{F0C5101E-6BE2-4E6D-9357-E736A344ED2D}" type="presParOf" srcId="{27A8B31B-CE78-4D2F-89CA-608AE385A403}" destId="{6EE08D26-5AAF-4C4F-A8F8-ED4EDF9D0B4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custT="1"/>
      <dgm:spPr/>
      <dgm:t>
        <a:bodyPr/>
        <a:lstStyle/>
        <a:p>
          <a:pPr>
            <a:lnSpc>
              <a:spcPct val="100000"/>
            </a:lnSpc>
            <a:defRPr cap="all"/>
          </a:pPr>
          <a:r>
            <a:rPr lang="en-US" sz="1600"/>
            <a:t>FOI ACT REQUESTS</a:t>
          </a:r>
          <a:endParaRPr lang="en-US" sz="1600" b="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a:t>CRITICAL INFRASTRUCTURE SECURITY</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RECOMMENDATIONS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12B790AE-3B32-4A47-BB48-0FBB5A8B59E5}">
      <dgm:prSet/>
      <dgm:spPr/>
      <dgm:t>
        <a:bodyPr/>
        <a:lstStyle/>
        <a:p>
          <a:pPr>
            <a:lnSpc>
              <a:spcPct val="100000"/>
            </a:lnSpc>
          </a:pPr>
          <a:r>
            <a:rPr lang="en-US" dirty="0"/>
            <a:t>REFERENCES</a:t>
          </a:r>
        </a:p>
      </dgm:t>
    </dgm:pt>
    <dgm:pt modelId="{A007236F-EC95-4997-85DB-7A96B3409E22}" type="parTrans" cxnId="{26899C3E-95E1-4BD8-96DF-58485A0AED3E}">
      <dgm:prSet/>
      <dgm:spPr/>
      <dgm:t>
        <a:bodyPr/>
        <a:lstStyle/>
        <a:p>
          <a:endParaRPr lang="en-GB"/>
        </a:p>
      </dgm:t>
    </dgm:pt>
    <dgm:pt modelId="{39A2E477-3802-4F67-824A-7757E714F196}" type="sibTrans" cxnId="{26899C3E-95E1-4BD8-96DF-58485A0AED3E}">
      <dgm:prSet/>
      <dgm:spPr/>
      <dgm:t>
        <a:bodyPr/>
        <a:lstStyle/>
        <a:p>
          <a:endParaRPr lang="en-GB"/>
        </a:p>
      </dgm:t>
    </dgm:pt>
    <dgm:pt modelId="{50B3CE7C-E10B-4E23-BD93-03664997C932}" type="pres">
      <dgm:prSet presAssocID="{01A66772-F185-4D58-B8BB-E9370D7A7A2B}" presName="root" presStyleCnt="0">
        <dgm:presLayoutVars>
          <dgm:dir/>
          <dgm:resizeHandles val="exact"/>
        </dgm:presLayoutVars>
      </dgm:prSet>
      <dgm:spPr/>
      <dgm:t>
        <a:bodyPr/>
        <a:lstStyle/>
        <a:p>
          <a:endParaRPr lang="en-GB"/>
        </a:p>
      </dgm:t>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4" custLinFactX="-63865" custLinFactNeighborX="-100000" custLinFactNeighborY="-70"/>
      <dgm:spPr>
        <a:solidFill>
          <a:schemeClr val="accent1"/>
        </a:solidFill>
      </dgm:spPr>
    </dgm:pt>
    <dgm:pt modelId="{7C175B98-93F4-4D7C-BB95-1514AB879CD5}" type="pres">
      <dgm:prSet presAssocID="{40FC4FFE-8987-4A26-B7F4-8A516F18ADAE}" presName="iconRect" presStyleLbl="node1" presStyleIdx="0" presStyleCnt="4" custLinFactX="-100000" custLinFactNeighborX="-184666" custLinFactNeighborY="-410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Document"/>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4" custLinFactX="-427" custLinFactNeighborX="-100000" custLinFactNeighborY="-18495">
        <dgm:presLayoutVars>
          <dgm:chMax val="1"/>
          <dgm:chPref val="1"/>
        </dgm:presLayoutVars>
      </dgm:prSet>
      <dgm:spPr/>
      <dgm:t>
        <a:bodyPr/>
        <a:lstStyle/>
        <a:p>
          <a:endParaRPr lang="en-GB"/>
        </a:p>
      </dgm:t>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4" custLinFactX="-25044" custLinFactNeighborX="-100000" custLinFactNeighborY="935"/>
      <dgm:spPr>
        <a:solidFill>
          <a:schemeClr val="accent1"/>
        </a:solidFill>
      </dgm:spPr>
    </dgm:pt>
    <dgm:pt modelId="{DB4CA7C4-FCA1-4127-B20A-2A5C031A3CF4}" type="pres">
      <dgm:prSet presAssocID="{49225C73-1633-42F1-AB3B-7CB183E5F8B8}" presName="iconRect" presStyleLbl="node1" presStyleIdx="1" presStyleCnt="4" custLinFactX="-100000" custLinFactNeighborX="-121882" custLinFactNeighborY="-276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User"/>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4" custLinFactNeighborX="-78440" custLinFactNeighborY="-22224">
        <dgm:presLayoutVars>
          <dgm:chMax val="1"/>
          <dgm:chPref val="1"/>
        </dgm:presLayoutVars>
      </dgm:prSet>
      <dgm:spPr/>
      <dgm:t>
        <a:bodyPr/>
        <a:lstStyle/>
        <a:p>
          <a:endParaRPr lang="en-GB"/>
        </a:p>
      </dgm:t>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4" custLinFactNeighborX="-91407" custLinFactNeighborY="-93"/>
      <dgm:spPr>
        <a:solidFill>
          <a:schemeClr val="accent1"/>
        </a:solidFill>
      </dgm:spPr>
    </dgm:pt>
    <dgm:pt modelId="{39509775-983E-4110-B989-EE2CD6514BE0}" type="pres">
      <dgm:prSet presAssocID="{1C383F32-22E8-4F62-A3E0-BDC3D5F48992}" presName="iconRect" presStyleLbl="node1" presStyleIdx="2" presStyleCnt="4" custLinFactX="-60243" custLinFactNeighborX="-100000" custLinFactNeighborY="-19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hecklist"/>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4" custLinFactNeighborX="-52487" custLinFactNeighborY="-25893">
        <dgm:presLayoutVars>
          <dgm:chMax val="1"/>
          <dgm:chPref val="1"/>
        </dgm:presLayoutVars>
      </dgm:prSet>
      <dgm:spPr/>
      <dgm:t>
        <a:bodyPr/>
        <a:lstStyle/>
        <a:p>
          <a:endParaRPr lang="en-GB"/>
        </a:p>
      </dgm:t>
    </dgm:pt>
    <dgm:pt modelId="{514E9CDE-75CC-466D-9CA1-E63549BC2B42}" type="pres">
      <dgm:prSet presAssocID="{8500F72A-2C6D-4FDF-9C1D-CA691380EB0B}" presName="sibTrans" presStyleCnt="0"/>
      <dgm:spPr/>
    </dgm:pt>
    <dgm:pt modelId="{27A8B31B-CE78-4D2F-89CA-608AE385A403}" type="pres">
      <dgm:prSet presAssocID="{12B790AE-3B32-4A47-BB48-0FBB5A8B59E5}" presName="compNode" presStyleCnt="0"/>
      <dgm:spPr/>
    </dgm:pt>
    <dgm:pt modelId="{611A0865-17BB-4603-8921-C213F55A7EC8}" type="pres">
      <dgm:prSet presAssocID="{12B790AE-3B32-4A47-BB48-0FBB5A8B59E5}" presName="iconBgRect" presStyleLbl="bgShp" presStyleIdx="3" presStyleCnt="4" custLinFactNeighborX="-50462" custLinFactNeighborY="1071"/>
      <dgm:spPr>
        <a:solidFill>
          <a:schemeClr val="accent1"/>
        </a:solidFill>
      </dgm:spPr>
    </dgm:pt>
    <dgm:pt modelId="{18012B91-6D0C-4973-B398-6E32711160AB}" type="pres">
      <dgm:prSet presAssocID="{12B790AE-3B32-4A47-BB48-0FBB5A8B59E5}" presName="iconRect" presStyleLbl="node1" presStyleIdx="3" presStyleCnt="4" custLinFactNeighborX="-85298" custLinFactNeighborY="-369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Checkmark"/>
        </a:ext>
      </dgm:extLst>
    </dgm:pt>
    <dgm:pt modelId="{553DCBF4-4B3E-4E79-B25B-2C711564CAA2}" type="pres">
      <dgm:prSet presAssocID="{12B790AE-3B32-4A47-BB48-0FBB5A8B59E5}" presName="spaceRect" presStyleCnt="0"/>
      <dgm:spPr/>
    </dgm:pt>
    <dgm:pt modelId="{6EE08D26-5AAF-4C4F-A8F8-ED4EDF9D0B4A}" type="pres">
      <dgm:prSet presAssocID="{12B790AE-3B32-4A47-BB48-0FBB5A8B59E5}" presName="textRect" presStyleLbl="revTx" presStyleIdx="3" presStyleCnt="4" custLinFactNeighborX="-28072" custLinFactNeighborY="-22139">
        <dgm:presLayoutVars>
          <dgm:chMax val="1"/>
          <dgm:chPref val="1"/>
        </dgm:presLayoutVars>
      </dgm:prSet>
      <dgm:spPr/>
      <dgm:t>
        <a:bodyPr/>
        <a:lstStyle/>
        <a:p>
          <a:endParaRPr lang="en-GB"/>
        </a:p>
      </dgm:t>
    </dgm:pt>
  </dgm:ptLst>
  <dgm:cxnLst>
    <dgm:cxn modelId="{1496FC70-DB8B-48D4-98DE-DD2856E389EE}" type="presOf" srcId="{1C383F32-22E8-4F62-A3E0-BDC3D5F48992}" destId="{1AEDC777-00B3-41D7-9AE1-23D741E941C3}" srcOrd="0" destOrd="0" presId="urn:microsoft.com/office/officeart/2018/5/layout/IconCircleLabelList"/>
    <dgm:cxn modelId="{355227E3-55E0-4343-BC8D-FC0EB1694F48}" type="presOf" srcId="{40FC4FFE-8987-4A26-B7F4-8A516F18ADAE}" destId="{127117FB-F8A7-4A20-A8A7-EC686DDC76D0}" srcOrd="0" destOrd="0" presId="urn:microsoft.com/office/officeart/2018/5/layout/IconCircleLabelList"/>
    <dgm:cxn modelId="{70FC4B05-233D-4792-B784-48721F3EA0E1}" type="presOf" srcId="{12B790AE-3B32-4A47-BB48-0FBB5A8B59E5}" destId="{6EE08D26-5AAF-4C4F-A8F8-ED4EDF9D0B4A}"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676D3A6A-6EA7-4483-BB12-0BD4A7D7AF9D}" type="presOf" srcId="{01A66772-F185-4D58-B8BB-E9370D7A7A2B}" destId="{50B3CE7C-E10B-4E23-BD93-03664997C932}"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26899C3E-95E1-4BD8-96DF-58485A0AED3E}" srcId="{01A66772-F185-4D58-B8BB-E9370D7A7A2B}" destId="{12B790AE-3B32-4A47-BB48-0FBB5A8B59E5}" srcOrd="3" destOrd="0" parTransId="{A007236F-EC95-4997-85DB-7A96B3409E22}" sibTransId="{39A2E477-3802-4F67-824A-7757E714F196}"/>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 modelId="{94A332F1-7A21-4EA8-BFB0-D746761F34C1}" type="presParOf" srcId="{50B3CE7C-E10B-4E23-BD93-03664997C932}" destId="{514E9CDE-75CC-466D-9CA1-E63549BC2B42}" srcOrd="5" destOrd="0" presId="urn:microsoft.com/office/officeart/2018/5/layout/IconCircleLabelList"/>
    <dgm:cxn modelId="{95BD818E-640E-4636-99B8-44AE98552F57}" type="presParOf" srcId="{50B3CE7C-E10B-4E23-BD93-03664997C932}" destId="{27A8B31B-CE78-4D2F-89CA-608AE385A403}" srcOrd="6" destOrd="0" presId="urn:microsoft.com/office/officeart/2018/5/layout/IconCircleLabelList"/>
    <dgm:cxn modelId="{8FDF37F2-EACA-4A80-B124-2107D14CB0CA}" type="presParOf" srcId="{27A8B31B-CE78-4D2F-89CA-608AE385A403}" destId="{611A0865-17BB-4603-8921-C213F55A7EC8}" srcOrd="0" destOrd="0" presId="urn:microsoft.com/office/officeart/2018/5/layout/IconCircleLabelList"/>
    <dgm:cxn modelId="{42D4E61F-FBDE-44C8-B867-29038A6F0D37}" type="presParOf" srcId="{27A8B31B-CE78-4D2F-89CA-608AE385A403}" destId="{18012B91-6D0C-4973-B398-6E32711160AB}" srcOrd="1" destOrd="0" presId="urn:microsoft.com/office/officeart/2018/5/layout/IconCircleLabelList"/>
    <dgm:cxn modelId="{A9981237-5F8E-4581-AE74-774E6E47EBFA}" type="presParOf" srcId="{27A8B31B-CE78-4D2F-89CA-608AE385A403}" destId="{553DCBF4-4B3E-4E79-B25B-2C711564CAA2}" srcOrd="2" destOrd="0" presId="urn:microsoft.com/office/officeart/2018/5/layout/IconCircleLabelList"/>
    <dgm:cxn modelId="{F0C5101E-6BE2-4E6D-9357-E736A344ED2D}" type="presParOf" srcId="{27A8B31B-CE78-4D2F-89CA-608AE385A403}" destId="{6EE08D26-5AAF-4C4F-A8F8-ED4EDF9D0B4A}" srcOrd="3" destOrd="0" presId="urn:microsoft.com/office/officeart/2018/5/layout/IconCircle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348383" y="85719"/>
          <a:ext cx="1089421" cy="1089421"/>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578461" y="293014"/>
          <a:ext cx="625078" cy="62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0" y="1326710"/>
          <a:ext cx="1677721" cy="73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defRPr cap="all"/>
          </a:pPr>
          <a:r>
            <a:rPr lang="en-US" sz="1800" b="0" kern="1200" dirty="0"/>
            <a:t>WHAT IS BYOD?</a:t>
          </a:r>
        </a:p>
      </dsp:txBody>
      <dsp:txXfrm>
        <a:off x="0" y="1326710"/>
        <a:ext cx="1677721" cy="736699"/>
      </dsp:txXfrm>
    </dsp:sp>
    <dsp:sp modelId="{BCD8CDD9-0C56-4401-ADB1-8B48DAB2C96F}">
      <dsp:nvSpPr>
        <dsp:cNvPr id="0" name=""/>
        <dsp:cNvSpPr/>
      </dsp:nvSpPr>
      <dsp:spPr>
        <a:xfrm>
          <a:off x="3721932" y="2658"/>
          <a:ext cx="1089421" cy="1089421"/>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954167" y="234833"/>
          <a:ext cx="625078" cy="62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2940725" y="1352789"/>
          <a:ext cx="2652010" cy="89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100000"/>
            </a:lnSpc>
            <a:spcBef>
              <a:spcPct val="0"/>
            </a:spcBef>
            <a:spcAft>
              <a:spcPct val="35000"/>
            </a:spcAft>
            <a:defRPr cap="all"/>
          </a:pPr>
          <a:r>
            <a:rPr lang="en-US" sz="1400" kern="1200" dirty="0"/>
            <a:t>SOFTWARE  OWNERSHIP AND LICENSING; LIMITATIONS AND FINANCIAL IMPLICATIONS OF BYOD</a:t>
          </a:r>
        </a:p>
      </dsp:txBody>
      <dsp:txXfrm>
        <a:off x="2940725" y="1352789"/>
        <a:ext cx="2652010" cy="892761"/>
      </dsp:txXfrm>
    </dsp:sp>
    <dsp:sp modelId="{FF93E135-77D6-48A0-8871-9BC93D705D06}">
      <dsp:nvSpPr>
        <dsp:cNvPr id="0" name=""/>
        <dsp:cNvSpPr/>
      </dsp:nvSpPr>
      <dsp:spPr>
        <a:xfrm>
          <a:off x="7325058" y="0"/>
          <a:ext cx="1089421" cy="1089421"/>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560012" y="165706"/>
          <a:ext cx="625078" cy="625078"/>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831122" y="1335471"/>
          <a:ext cx="2091047" cy="90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b="0" kern="1200" dirty="0"/>
            <a:t>LEGAL REGULATIONS FOR INFORMATION SECURITY</a:t>
          </a:r>
          <a:endParaRPr lang="en-US" sz="1600" kern="1200" dirty="0"/>
        </a:p>
      </dsp:txBody>
      <dsp:txXfrm>
        <a:off x="6831122" y="1335471"/>
        <a:ext cx="2091047" cy="906412"/>
      </dsp:txXfrm>
    </dsp:sp>
    <dsp:sp modelId="{611A0865-17BB-4603-8921-C213F55A7EC8}">
      <dsp:nvSpPr>
        <dsp:cNvPr id="0" name=""/>
        <dsp:cNvSpPr/>
      </dsp:nvSpPr>
      <dsp:spPr>
        <a:xfrm>
          <a:off x="10522174" y="33209"/>
          <a:ext cx="1089421" cy="1089421"/>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18012B91-6D0C-4973-B398-6E32711160AB}">
      <dsp:nvSpPr>
        <dsp:cNvPr id="0" name=""/>
        <dsp:cNvSpPr/>
      </dsp:nvSpPr>
      <dsp:spPr>
        <a:xfrm>
          <a:off x="10810181" y="234557"/>
          <a:ext cx="625078" cy="62507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E08D26-5AAF-4C4F-A8F8-ED4EDF9D0B4A}">
      <dsp:nvSpPr>
        <dsp:cNvPr id="0" name=""/>
        <dsp:cNvSpPr/>
      </dsp:nvSpPr>
      <dsp:spPr>
        <a:xfrm>
          <a:off x="10486080" y="1417744"/>
          <a:ext cx="1125515" cy="73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100000"/>
            </a:lnSpc>
            <a:spcBef>
              <a:spcPct val="0"/>
            </a:spcBef>
            <a:spcAft>
              <a:spcPct val="35000"/>
            </a:spcAft>
          </a:pPr>
          <a:r>
            <a:rPr lang="en-US" sz="1800" b="0" kern="1200" dirty="0"/>
            <a:t>IT POLICIES</a:t>
          </a:r>
          <a:endParaRPr lang="en-US" sz="1800" kern="1200" dirty="0"/>
        </a:p>
      </dsp:txBody>
      <dsp:txXfrm>
        <a:off x="10486080" y="1417744"/>
        <a:ext cx="1125515" cy="736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01622" y="45046"/>
          <a:ext cx="1098000" cy="109800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841464" y="253978"/>
          <a:ext cx="630000" cy="63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242174" y="135265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a:t>FOI ACT REQUESTS</a:t>
          </a:r>
          <a:endParaRPr lang="en-US" sz="1600" b="0" kern="1200"/>
        </a:p>
      </dsp:txBody>
      <dsp:txXfrm>
        <a:off x="242174" y="1352651"/>
        <a:ext cx="1800000" cy="720000"/>
      </dsp:txXfrm>
    </dsp:sp>
    <dsp:sp modelId="{BCD8CDD9-0C56-4401-ADB1-8B48DAB2C96F}">
      <dsp:nvSpPr>
        <dsp:cNvPr id="0" name=""/>
        <dsp:cNvSpPr/>
      </dsp:nvSpPr>
      <dsp:spPr>
        <a:xfrm>
          <a:off x="3142876" y="56081"/>
          <a:ext cx="1098000" cy="109800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352003" y="262376"/>
          <a:ext cx="630000" cy="63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2752940" y="13258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a:t>CRITICAL INFRASTRUCTURE SECURITY</a:t>
          </a:r>
        </a:p>
      </dsp:txBody>
      <dsp:txXfrm>
        <a:off x="2752940" y="1325802"/>
        <a:ext cx="1800000" cy="720000"/>
      </dsp:txXfrm>
    </dsp:sp>
    <dsp:sp modelId="{FF93E135-77D6-48A0-8871-9BC93D705D06}">
      <dsp:nvSpPr>
        <dsp:cNvPr id="0" name=""/>
        <dsp:cNvSpPr/>
      </dsp:nvSpPr>
      <dsp:spPr>
        <a:xfrm>
          <a:off x="5627211" y="44793"/>
          <a:ext cx="1098000" cy="109800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5855329" y="26757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5335094" y="129938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defRPr cap="all"/>
          </a:pPr>
          <a:r>
            <a:rPr lang="en-US" sz="1600" kern="1200" dirty="0"/>
            <a:t>RECOMMENDATIONS</a:t>
          </a:r>
        </a:p>
      </dsp:txBody>
      <dsp:txXfrm>
        <a:off x="5335094" y="1299385"/>
        <a:ext cx="1800000" cy="720000"/>
      </dsp:txXfrm>
    </dsp:sp>
    <dsp:sp modelId="{611A0865-17BB-4603-8921-C213F55A7EC8}">
      <dsp:nvSpPr>
        <dsp:cNvPr id="0" name=""/>
        <dsp:cNvSpPr/>
      </dsp:nvSpPr>
      <dsp:spPr>
        <a:xfrm>
          <a:off x="8191787" y="57574"/>
          <a:ext cx="1098000" cy="109800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18012B91-6D0C-4973-B398-6E32711160AB}">
      <dsp:nvSpPr>
        <dsp:cNvPr id="0" name=""/>
        <dsp:cNvSpPr/>
      </dsp:nvSpPr>
      <dsp:spPr>
        <a:xfrm>
          <a:off x="8442482" y="25654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E08D26-5AAF-4C4F-A8F8-ED4EDF9D0B4A}">
      <dsp:nvSpPr>
        <dsp:cNvPr id="0" name=""/>
        <dsp:cNvSpPr/>
      </dsp:nvSpPr>
      <dsp:spPr>
        <a:xfrm>
          <a:off x="7889564" y="13264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11200">
            <a:lnSpc>
              <a:spcPct val="100000"/>
            </a:lnSpc>
            <a:spcBef>
              <a:spcPct val="0"/>
            </a:spcBef>
            <a:spcAft>
              <a:spcPct val="35000"/>
            </a:spcAft>
          </a:pPr>
          <a:r>
            <a:rPr lang="en-US" sz="1600" kern="1200" dirty="0"/>
            <a:t>REFERENCES</a:t>
          </a:r>
        </a:p>
      </dsp:txBody>
      <dsp:txXfrm>
        <a:off x="7889564" y="132641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B725628-3A68-42F4-BA86-981817953149}" type="slidenum">
              <a:rPr lang="en-US" smtClean="0"/>
              <a:t>3</a:t>
            </a:fld>
            <a:endParaRPr lang="en-US" dirty="0"/>
          </a:p>
        </p:txBody>
      </p:sp>
    </p:spTree>
    <p:extLst>
      <p:ext uri="{BB962C8B-B14F-4D97-AF65-F5344CB8AC3E}">
        <p14:creationId xmlns:p14="http://schemas.microsoft.com/office/powerpoint/2010/main" val="1079210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3/5/2024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3/5/2024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3/5/2024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3/5/2024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3/5/2024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3/5/2024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hyperlink" Target="https://assets.publishing.service.gov.uk/government/uploads/system/uploads/attachment_data/file/360959/BYOD_Guidance_-_Executive_Summary.pdf" TargetMode="External"/><Relationship Id="rId3" Type="http://schemas.openxmlformats.org/officeDocument/2006/relationships/image" Target="../media/image49.svg"/><Relationship Id="rId7" Type="http://schemas.openxmlformats.org/officeDocument/2006/relationships/hyperlink" Target="https://en.wikipedia.org/w/index.php?title=Bring_your_own_device&amp;oldid=1070953577" TargetMode="Externa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hyperlink" Target="https://www.ucisa.ac.uk/-/media/Files/UCISA/Publication-files/Directors-cut/FOI-Cyber-security-Directors-cut.pdf" TargetMode="External"/><Relationship Id="rId5" Type="http://schemas.openxmlformats.org/officeDocument/2006/relationships/hyperlink" Target="https://ico.org.uk/for-organisations/guide-to-freedom-of-information/" TargetMode="External"/><Relationship Id="rId4" Type="http://schemas.openxmlformats.org/officeDocument/2006/relationships/hyperlink" Target="https://opendata.camden.gov.uk/views/jmi5-3eff/files/f879e933-56ad-4836-924c-62f37e28f725"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audio" Target="../media/media2.m4a"/><Relationship Id="rId16" Type="http://schemas.openxmlformats.org/officeDocument/2006/relationships/image" Target="../media/image3.png"/><Relationship Id="rId1" Type="http://schemas.microsoft.com/office/2007/relationships/media" Target="../media/media2.m4a"/><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21.sv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18.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4.m4a"/><Relationship Id="rId7"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0.svg"/><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audio" Target="../media/media5.m4a"/><Relationship Id="rId7" Type="http://schemas.openxmlformats.org/officeDocument/2006/relationships/image" Target="../media/image37.sv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0.svg"/><Relationship Id="rId10" Type="http://schemas.openxmlformats.org/officeDocument/2006/relationships/image" Target="../media/image28.pn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xmlns="" id="{230BD1B1-AA22-48F1-B3ED-579CD284605D}"/>
              </a:ext>
              <a:ext uri="{C183D7F6-B498-43B3-948B-1728B52AA6E4}">
                <adec:decorative xmlns:adec="http://schemas.microsoft.com/office/drawing/2017/decorative" xmlns="" val="1"/>
              </a:ext>
            </a:extLst>
          </p:cNvPr>
          <p:cNvPicPr>
            <a:picLocks noChangeAspect="1"/>
          </p:cNvPicPr>
          <p:nvPr/>
        </p:nvPicPr>
        <p:blipFill rotWithShape="1">
          <a:blip r:embed="rId4"/>
          <a:srcRect r="52444" b="-1"/>
          <a:stretch/>
        </p:blipFill>
        <p:spPr>
          <a:xfrm>
            <a:off x="20" y="0"/>
            <a:ext cx="12191980" cy="6858000"/>
          </a:xfrm>
          <a:prstGeom prst="rect">
            <a:avLst/>
          </a:prstGeom>
        </p:spPr>
      </p:pic>
      <p:sp>
        <p:nvSpPr>
          <p:cNvPr id="21" name="Rectangle 20">
            <a:extLst>
              <a:ext uri="{FF2B5EF4-FFF2-40B4-BE49-F238E27FC236}">
                <a16:creationId xmlns:a16="http://schemas.microsoft.com/office/drawing/2014/main" xmlns="" id="{EAA48FC5-3C83-4F1B-BC33-DF0B588F83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E3D84FB-5D02-47D2-98FD-4F01A02E2AEA}"/>
              </a:ext>
            </a:extLst>
          </p:cNvPr>
          <p:cNvSpPr>
            <a:spLocks noGrp="1"/>
          </p:cNvSpPr>
          <p:nvPr>
            <p:ph type="ctrTitle"/>
          </p:nvPr>
        </p:nvSpPr>
        <p:spPr>
          <a:xfrm>
            <a:off x="4407867" y="3316172"/>
            <a:ext cx="7914214" cy="1090938"/>
          </a:xfrm>
        </p:spPr>
        <p:txBody>
          <a:bodyPr anchor="b">
            <a:noAutofit/>
          </a:bodyPr>
          <a:lstStyle/>
          <a:p>
            <a:pPr algn="l"/>
            <a:r>
              <a:rPr lang="en-GB" sz="4800" dirty="0">
                <a:solidFill>
                  <a:srgbClr val="FFFFFF"/>
                </a:solidFill>
              </a:rPr>
              <a:t>LESP ISSUES ASSOCIATED WITH </a:t>
            </a:r>
            <a:r>
              <a:rPr lang="en-GB" sz="4800" dirty="0" err="1">
                <a:solidFill>
                  <a:srgbClr val="FFFFFF"/>
                </a:solidFill>
              </a:rPr>
              <a:t>ADOPTINg</a:t>
            </a:r>
            <a:r>
              <a:rPr lang="en-GB" sz="4800" dirty="0">
                <a:solidFill>
                  <a:srgbClr val="FFFFFF"/>
                </a:solidFill>
              </a:rPr>
              <a:t> BYOD APPROACH</a:t>
            </a:r>
            <a:endParaRPr lang="en-US" sz="4800" dirty="0">
              <a:solidFill>
                <a:srgbClr val="FFFFFF"/>
              </a:solidFill>
            </a:endParaRPr>
          </a:p>
        </p:txBody>
      </p:sp>
      <p:sp>
        <p:nvSpPr>
          <p:cNvPr id="3" name="Subtitle 2">
            <a:extLst>
              <a:ext uri="{FF2B5EF4-FFF2-40B4-BE49-F238E27FC236}">
                <a16:creationId xmlns:a16="http://schemas.microsoft.com/office/drawing/2014/main" xmlns="" id="{E9F6641D-ADF3-40BD-9BA3-E740E77C8826}"/>
              </a:ext>
            </a:extLst>
          </p:cNvPr>
          <p:cNvSpPr>
            <a:spLocks noGrp="1"/>
          </p:cNvSpPr>
          <p:nvPr>
            <p:ph type="subTitle" idx="1"/>
          </p:nvPr>
        </p:nvSpPr>
        <p:spPr>
          <a:xfrm>
            <a:off x="4309349" y="4779313"/>
            <a:ext cx="7501650" cy="774186"/>
          </a:xfrm>
        </p:spPr>
        <p:txBody>
          <a:bodyPr anchor="t">
            <a:normAutofit/>
          </a:bodyPr>
          <a:lstStyle/>
          <a:p>
            <a:r>
              <a:rPr lang="en-US" sz="2000" dirty="0" err="1" smtClean="0">
                <a:solidFill>
                  <a:srgbClr val="FFFFFF"/>
                </a:solidFill>
              </a:rPr>
              <a:t>Juweria</a:t>
            </a:r>
            <a:r>
              <a:rPr lang="en-US" sz="2000" dirty="0" smtClean="0">
                <a:solidFill>
                  <a:srgbClr val="FFFFFF"/>
                </a:solidFill>
              </a:rPr>
              <a:t> Ali</a:t>
            </a:r>
            <a:endParaRPr lang="en-US" sz="2000" dirty="0">
              <a:solidFill>
                <a:srgbClr val="FFFFFF"/>
              </a:solidFill>
            </a:endParaRPr>
          </a:p>
          <a:p>
            <a:r>
              <a:rPr lang="en-US" sz="2000" dirty="0">
                <a:solidFill>
                  <a:srgbClr val="FFFFFF"/>
                </a:solidFill>
              </a:rPr>
              <a:t>Group 32</a:t>
            </a:r>
          </a:p>
        </p:txBody>
      </p:sp>
      <p:cxnSp>
        <p:nvCxnSpPr>
          <p:cNvPr id="23" name="Straight Connector 22">
            <a:extLst>
              <a:ext uri="{FF2B5EF4-FFF2-40B4-BE49-F238E27FC236}">
                <a16:creationId xmlns:a16="http://schemas.microsoft.com/office/drawing/2014/main" xmlns="" id="{62F01714-1A39-4194-BD47-8A9960C5998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pic>
        <p:nvPicPr>
          <p:cNvPr id="7" name="Recorded Sound">
            <a:hlinkClick r:id="" action="ppaction://media"/>
            <a:extLst>
              <a:ext uri="{FF2B5EF4-FFF2-40B4-BE49-F238E27FC236}">
                <a16:creationId xmlns:a16="http://schemas.microsoft.com/office/drawing/2014/main" xmlns="" id="{001BD3D0-116D-495D-833A-EE139C5454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7674" y="6251107"/>
            <a:ext cx="406400" cy="406400"/>
          </a:xfrm>
          <a:prstGeom prst="rect">
            <a:avLst/>
          </a:prstGeom>
        </p:spPr>
      </p:pic>
    </p:spTree>
    <p:extLst>
      <p:ext uri="{BB962C8B-B14F-4D97-AF65-F5344CB8AC3E}">
        <p14:creationId xmlns:p14="http://schemas.microsoft.com/office/powerpoint/2010/main" val="2806257027"/>
      </p:ext>
    </p:extLst>
  </p:cSld>
  <p:clrMapOvr>
    <a:masterClrMapping/>
  </p:clrMapOvr>
  <mc:AlternateContent xmlns:mc="http://schemas.openxmlformats.org/markup-compatibility/2006" xmlns:p14="http://schemas.microsoft.com/office/powerpoint/2010/main">
    <mc:Choice Requires="p14">
      <p:transition spd="slow" p14:dur="2000" advTm="27641"/>
    </mc:Choice>
    <mc:Fallback xmlns="">
      <p:transition spd="slow" advTm="27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2" y="415189"/>
            <a:ext cx="4179174" cy="630000"/>
          </a:xfrm>
          <a:prstGeom prst="rect">
            <a:avLst/>
          </a:prstGeom>
          <a:solidFill>
            <a:schemeClr val="accent1"/>
          </a:solidFill>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pPr>
            <a:r>
              <a:rPr lang="en-US" sz="3200" dirty="0"/>
              <a:t>REFERENCES</a:t>
            </a:r>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xmlns="" id="{525173EE-F790-470D-B856-F5BE39E13F6C}"/>
              </a:ext>
            </a:extLst>
          </p:cNvPr>
          <p:cNvSpPr/>
          <p:nvPr/>
        </p:nvSpPr>
        <p:spPr>
          <a:xfrm>
            <a:off x="442340" y="190066"/>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Rectangle 7" descr="Checkmark">
            <a:extLst>
              <a:ext uri="{FF2B5EF4-FFF2-40B4-BE49-F238E27FC236}">
                <a16:creationId xmlns:a16="http://schemas.microsoft.com/office/drawing/2014/main" xmlns="" id="{84A00908-20F3-423F-B931-BF4FA9CEB314}"/>
              </a:ext>
            </a:extLst>
          </p:cNvPr>
          <p:cNvSpPr/>
          <p:nvPr/>
        </p:nvSpPr>
        <p:spPr>
          <a:xfrm>
            <a:off x="693064" y="416747"/>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xmlns="" id="{58A5AA8A-4639-4852-AA01-5BA35DF9D33A}"/>
              </a:ext>
            </a:extLst>
          </p:cNvPr>
          <p:cNvSpPr txBox="1"/>
          <p:nvPr/>
        </p:nvSpPr>
        <p:spPr>
          <a:xfrm>
            <a:off x="206404" y="1231446"/>
            <a:ext cx="11711934" cy="5816977"/>
          </a:xfrm>
          <a:prstGeom prst="rect">
            <a:avLst/>
          </a:prstGeom>
          <a:noFill/>
        </p:spPr>
        <p:txBody>
          <a:bodyPr wrap="square">
            <a:spAutoFit/>
          </a:bodyPr>
          <a:lstStyle/>
          <a:p>
            <a:pPr marL="285750" indent="-285750" algn="just">
              <a:buClr>
                <a:schemeClr val="accent1"/>
              </a:buClr>
              <a:buFont typeface="Arial" panose="020B0604020202020204" pitchFamily="34" charset="0"/>
              <a:buChar char="•"/>
            </a:pPr>
            <a:r>
              <a:rPr lang="en-GB" sz="1200" dirty="0">
                <a:solidFill>
                  <a:srgbClr val="000000"/>
                </a:solidFill>
              </a:rPr>
              <a:t>CAMDEN COUNCIL, unknown. Freedom of information requests concerning it security issues, attacks, ransom and malware and related topics. [online]. London Borough of Camden: Camden Council. </a:t>
            </a:r>
            <a:r>
              <a:rPr lang="en-GB" sz="1200" dirty="0">
                <a:solidFill>
                  <a:srgbClr val="000000"/>
                </a:solidFill>
                <a:hlinkClick r:id="rId4">
                  <a:extLst>
                    <a:ext uri="{A12FA001-AC4F-418D-AE19-62706E023703}">
                      <ahyp:hlinkClr xmlns:ahyp="http://schemas.microsoft.com/office/drawing/2018/hyperlinkcolor" xmlns="" val="tx"/>
                    </a:ext>
                  </a:extLst>
                </a:hlinkClick>
              </a:rPr>
              <a:t>https://opendata.camden.gov.uk/views/jmi5-3eff/files/f879e933-56ad-4836-924c-62f37e28f725</a:t>
            </a:r>
            <a:r>
              <a:rPr lang="en-GB" sz="1200" dirty="0">
                <a:solidFill>
                  <a:srgbClr val="000000"/>
                </a:solidFill>
              </a:rPr>
              <a:t> [Accessed 3 March 2022].</a:t>
            </a:r>
          </a:p>
          <a:p>
            <a:pPr marL="285750" indent="-285750" algn="just">
              <a:buClr>
                <a:schemeClr val="accent1"/>
              </a:buClr>
              <a:buFont typeface="Arial" panose="020B0604020202020204" pitchFamily="34" charset="0"/>
              <a:buChar char="•"/>
            </a:pPr>
            <a:r>
              <a:rPr lang="en-GB" sz="1200" dirty="0">
                <a:solidFill>
                  <a:srgbClr val="000000"/>
                </a:solidFill>
              </a:rPr>
              <a:t>INFORMATION COMMISSIONER’S OFFICE, 2021. Guide to the UK General Data Protection Regulation (UK GDPR). [online]. Cheshire: Information Commissioner’s Office. Available from: https://ico.org.uk/media/for-organisations/guide-to-data-protection/guide-to-the-general-data-protection-regulation-gdpr-1-1.pdf [Accessed 14 March 2022].</a:t>
            </a:r>
          </a:p>
          <a:p>
            <a:pPr marL="285750" indent="-285750" algn="just">
              <a:buClr>
                <a:schemeClr val="accent1"/>
              </a:buClr>
              <a:buFont typeface="Arial" panose="020B0604020202020204" pitchFamily="34" charset="0"/>
              <a:buChar char="•"/>
            </a:pPr>
            <a:r>
              <a:rPr lang="en-GB" sz="1200" dirty="0">
                <a:solidFill>
                  <a:srgbClr val="000000"/>
                </a:solidFill>
              </a:rPr>
              <a:t>INFORMATION COMMISSIONER’S OFFICE, unknown. Bring your own device (BYOD). [online]. Cheshire: Information Commissioner’s Office. Available from: https://ico.org.uk/media/for-organisations/documents/1563/ico_bring_your_own_device_byod_guidance.pdf [Accessed 14 March 2022].</a:t>
            </a:r>
          </a:p>
          <a:p>
            <a:pPr marL="285750" indent="-285750" algn="just">
              <a:buClr>
                <a:schemeClr val="accent1"/>
              </a:buClr>
              <a:buFont typeface="Arial" panose="020B0604020202020204" pitchFamily="34" charset="0"/>
              <a:buChar char="•"/>
            </a:pPr>
            <a:r>
              <a:rPr lang="en-GB" sz="1200" dirty="0">
                <a:solidFill>
                  <a:srgbClr val="000000"/>
                </a:solidFill>
              </a:rPr>
              <a:t>INFORMATION COMMISSIONER’S OFFICE, unknown. Guide to freedom of information. [online]. Cheshire: Information Commissioner’s Office. Available from: </a:t>
            </a:r>
            <a:r>
              <a:rPr lang="en-GB" sz="1200" dirty="0">
                <a:solidFill>
                  <a:srgbClr val="000000"/>
                </a:solidFill>
                <a:hlinkClick r:id="rId5">
                  <a:extLst>
                    <a:ext uri="{A12FA001-AC4F-418D-AE19-62706E023703}">
                      <ahyp:hlinkClr xmlns:ahyp="http://schemas.microsoft.com/office/drawing/2018/hyperlinkcolor" xmlns="" val="tx"/>
                    </a:ext>
                  </a:extLst>
                </a:hlinkClick>
              </a:rPr>
              <a:t>https://ico.org.uk/for-organisations/guide-to-freedom-of-information/</a:t>
            </a:r>
            <a:r>
              <a:rPr lang="en-GB" sz="1200" dirty="0">
                <a:solidFill>
                  <a:srgbClr val="000000"/>
                </a:solidFill>
              </a:rPr>
              <a:t> [Accessed 3 March 2022].</a:t>
            </a:r>
          </a:p>
          <a:p>
            <a:pPr marL="285750" indent="-285750" algn="just">
              <a:buClr>
                <a:schemeClr val="accent1"/>
              </a:buClr>
              <a:buFont typeface="Arial" panose="020B0604020202020204" pitchFamily="34" charset="0"/>
              <a:buChar char="•"/>
            </a:pPr>
            <a:r>
              <a:rPr lang="en-GB" sz="1200" dirty="0">
                <a:solidFill>
                  <a:srgbClr val="000000"/>
                </a:solidFill>
              </a:rPr>
              <a:t>NHS INFORM, 2021. How the NHS handles your personal health information. [online]. Glasgow: NHS inform. Available from: https://www.nhsinform.scot/care-support-and-rights/health-rights/confidentiality-and-data-protection/how-the-nhs-handles-your-personal-health-information [Accessed 14 March 2022].</a:t>
            </a:r>
          </a:p>
          <a:p>
            <a:pPr marL="285750" indent="-285750" algn="just">
              <a:buClr>
                <a:schemeClr val="accent1"/>
              </a:buClr>
              <a:buFont typeface="Arial" panose="020B0604020202020204" pitchFamily="34" charset="0"/>
              <a:buChar char="•"/>
            </a:pPr>
            <a:r>
              <a:rPr lang="en-GB" sz="1200" dirty="0">
                <a:solidFill>
                  <a:srgbClr val="000000"/>
                </a:solidFill>
              </a:rPr>
              <a:t>SCOTTISH GOVERNMENT, 2020. Records Management: Health and Social Care Code of Practice. [online]. Edinburgh: Scottish Government. Available from: https://www.informationgovernance.scot.nhs.uk/wp-content/uploads/2020/06/SG-HSC-Scotland-Records-Management-Code-of-Practice-2020-v20200602.pdf [Accessed 14 March 2022].</a:t>
            </a:r>
          </a:p>
          <a:p>
            <a:pPr marL="285750" indent="-285750" algn="just">
              <a:buClr>
                <a:schemeClr val="accent1"/>
              </a:buClr>
              <a:buFont typeface="Arial" panose="020B0604020202020204" pitchFamily="34" charset="0"/>
              <a:buChar char="•"/>
            </a:pPr>
            <a:r>
              <a:rPr lang="en-GB" sz="1200" dirty="0">
                <a:solidFill>
                  <a:srgbClr val="000000"/>
                </a:solidFill>
              </a:rPr>
              <a:t>SCOTTISH GOVERNMENT, 2011. NHS Scotland Caldicott Guardians: Principles into Practice. [online]. Edinburgh: Scottish Government. Available from: https://www.gov.scot/publications/nhsscotland-caldicott-guardians-principles-practice/pages/2/ [Accessed 14 March 2022].</a:t>
            </a:r>
          </a:p>
          <a:p>
            <a:pPr marL="285750" indent="-285750" algn="just">
              <a:buClr>
                <a:schemeClr val="accent1"/>
              </a:buClr>
              <a:buFont typeface="Arial" panose="020B0604020202020204" pitchFamily="34" charset="0"/>
              <a:buChar char="•"/>
            </a:pPr>
            <a:r>
              <a:rPr lang="en-GB" sz="1200" dirty="0">
                <a:solidFill>
                  <a:srgbClr val="000000"/>
                </a:solidFill>
              </a:rPr>
              <a:t>UCISA, 2019. UCISA guidance on FOI requests related to cyber security. [online]. Oxford: UCISA. Available from: </a:t>
            </a:r>
            <a:r>
              <a:rPr lang="en-GB" sz="1200" dirty="0">
                <a:solidFill>
                  <a:srgbClr val="000000"/>
                </a:solidFill>
                <a:hlinkClick r:id="rId6">
                  <a:extLst>
                    <a:ext uri="{A12FA001-AC4F-418D-AE19-62706E023703}">
                      <ahyp:hlinkClr xmlns:ahyp="http://schemas.microsoft.com/office/drawing/2018/hyperlinkcolor" xmlns="" val="tx"/>
                    </a:ext>
                  </a:extLst>
                </a:hlinkClick>
              </a:rPr>
              <a:t>https://www.ucisa.ac.uk/-/media/Files/UCISA/Publication-files/Directors-cut/FOI-Cyber-security-Directors-cut.pdf</a:t>
            </a:r>
            <a:r>
              <a:rPr lang="en-GB" sz="1200" dirty="0">
                <a:solidFill>
                  <a:srgbClr val="000000"/>
                </a:solidFill>
              </a:rPr>
              <a:t> [Accessed 3 March 2022]. </a:t>
            </a:r>
          </a:p>
          <a:p>
            <a:pPr marL="285750" indent="-285750" algn="just">
              <a:buClr>
                <a:schemeClr val="accent1"/>
              </a:buClr>
              <a:buFont typeface="Arial" panose="020B0604020202020204" pitchFamily="34" charset="0"/>
              <a:buChar char="•"/>
            </a:pPr>
            <a:r>
              <a:rPr lang="en-GB" sz="1200" dirty="0">
                <a:solidFill>
                  <a:srgbClr val="000000"/>
                </a:solidFill>
              </a:rPr>
              <a:t>UK GOVERNMENT, 2020. Guidance The Caldicott Principles. [online]. London: UK Government. Available from: https://www.gov.uk/government/publications/the-caldicott-principles [Accessed 14 March 2022].</a:t>
            </a:r>
          </a:p>
          <a:p>
            <a:pPr marL="285750" indent="-285750" algn="just">
              <a:buClr>
                <a:schemeClr val="accent1"/>
              </a:buClr>
              <a:buFont typeface="Arial" panose="020B0604020202020204" pitchFamily="34" charset="0"/>
              <a:buChar char="•"/>
            </a:pPr>
            <a:r>
              <a:rPr lang="en-GB" sz="1200" dirty="0">
                <a:solidFill>
                  <a:srgbClr val="000000"/>
                </a:solidFill>
              </a:rPr>
              <a:t>UK Government, 2020. BYOD Guidance: Device Security Considerations. [online]. London: UK Government. Available from: https://assets.publishing.service.gov.uk/government/uploads/system/uploads/attachment_data/file/360960/BYOD_Guidance_-_Device_Security_Considerations.pdf [Accessed 3 March 2022].</a:t>
            </a:r>
          </a:p>
          <a:p>
            <a:pPr marL="285750" indent="-285750" algn="just">
              <a:buClr>
                <a:schemeClr val="accent1"/>
              </a:buClr>
              <a:buFont typeface="Arial" panose="020B0604020202020204" pitchFamily="34" charset="0"/>
              <a:buChar char="•"/>
            </a:pPr>
            <a:r>
              <a:rPr lang="en-GB" sz="1200" b="0" i="0" dirty="0">
                <a:solidFill>
                  <a:srgbClr val="000000"/>
                </a:solidFill>
                <a:effectLst/>
              </a:rPr>
              <a:t>WIKIPEDIA CONTRIBUTORS</a:t>
            </a:r>
            <a:r>
              <a:rPr lang="en-GB" sz="1200" dirty="0">
                <a:solidFill>
                  <a:srgbClr val="000000"/>
                </a:solidFill>
              </a:rPr>
              <a:t>, </a:t>
            </a:r>
            <a:r>
              <a:rPr lang="en-GB" sz="1200" b="0" i="0" dirty="0">
                <a:solidFill>
                  <a:srgbClr val="000000"/>
                </a:solidFill>
                <a:effectLst/>
              </a:rPr>
              <a:t>2022</a:t>
            </a:r>
            <a:r>
              <a:rPr lang="en-GB" sz="1200" dirty="0">
                <a:solidFill>
                  <a:srgbClr val="000000"/>
                </a:solidFill>
              </a:rPr>
              <a:t>.</a:t>
            </a:r>
            <a:r>
              <a:rPr lang="en-GB" sz="1200" b="0" i="0" dirty="0">
                <a:solidFill>
                  <a:srgbClr val="000000"/>
                </a:solidFill>
                <a:effectLst/>
              </a:rPr>
              <a:t> Bring your own device. </a:t>
            </a:r>
            <a:r>
              <a:rPr lang="en-GB" sz="1200" dirty="0">
                <a:solidFill>
                  <a:srgbClr val="000000"/>
                </a:solidFill>
              </a:rPr>
              <a:t>[online]</a:t>
            </a:r>
            <a:r>
              <a:rPr lang="en-GB" sz="1200" b="0" i="0" dirty="0">
                <a:solidFill>
                  <a:srgbClr val="000000"/>
                </a:solidFill>
                <a:effectLst/>
              </a:rPr>
              <a:t> </a:t>
            </a:r>
            <a:r>
              <a:rPr lang="en-GB" sz="1200" b="0" i="1" dirty="0">
                <a:solidFill>
                  <a:srgbClr val="000000"/>
                </a:solidFill>
                <a:effectLst/>
              </a:rPr>
              <a:t>Wikipedia, The Free </a:t>
            </a:r>
            <a:r>
              <a:rPr lang="en-GB" sz="1200" b="0" i="1" dirty="0" err="1">
                <a:solidFill>
                  <a:srgbClr val="000000"/>
                </a:solidFill>
                <a:effectLst/>
              </a:rPr>
              <a:t>Encyclopedia</a:t>
            </a:r>
            <a:r>
              <a:rPr lang="en-GB" sz="1200" b="0" i="0" dirty="0">
                <a:solidFill>
                  <a:srgbClr val="000000"/>
                </a:solidFill>
                <a:effectLst/>
              </a:rPr>
              <a:t>. Available from: </a:t>
            </a:r>
            <a:r>
              <a:rPr lang="en-GB" sz="1200" b="0" i="0" u="none" strike="noStrike" dirty="0">
                <a:solidFill>
                  <a:srgbClr val="000000"/>
                </a:solidFill>
                <a:effectLst/>
                <a:hlinkClick r:id="rId7">
                  <a:extLst>
                    <a:ext uri="{A12FA001-AC4F-418D-AE19-62706E023703}">
                      <ahyp:hlinkClr xmlns:ahyp="http://schemas.microsoft.com/office/drawing/2018/hyperlinkcolor" xmlns="" val="tx"/>
                    </a:ext>
                  </a:extLst>
                </a:hlinkClick>
              </a:rPr>
              <a:t>https://en.wikipedia.org/w/index.php?title=Bring_your_own_device&amp;oldid=1070953577</a:t>
            </a:r>
            <a:r>
              <a:rPr lang="en-GB" sz="1200" b="0" i="0" u="none" strike="noStrike" dirty="0">
                <a:solidFill>
                  <a:srgbClr val="000000"/>
                </a:solidFill>
                <a:effectLst/>
              </a:rPr>
              <a:t> [Accessed 6 March 2022].</a:t>
            </a:r>
          </a:p>
          <a:p>
            <a:pPr marL="285750" indent="-285750" algn="just">
              <a:buClr>
                <a:schemeClr val="accent1"/>
              </a:buClr>
              <a:buFont typeface="Arial" panose="020B0604020202020204" pitchFamily="34" charset="0"/>
              <a:buChar char="•"/>
            </a:pPr>
            <a:r>
              <a:rPr lang="en-GB" sz="1200" dirty="0">
                <a:solidFill>
                  <a:srgbClr val="000000"/>
                </a:solidFill>
              </a:rPr>
              <a:t>UK Government, 2</a:t>
            </a:r>
            <a:r>
              <a:rPr lang="en-GB" sz="1200" b="0" i="0" u="none" strike="noStrike" dirty="0">
                <a:solidFill>
                  <a:srgbClr val="000000"/>
                </a:solidFill>
                <a:effectLst/>
              </a:rPr>
              <a:t>022. [online]. </a:t>
            </a:r>
            <a:r>
              <a:rPr lang="en-GB" sz="1200" dirty="0">
                <a:solidFill>
                  <a:srgbClr val="000000"/>
                </a:solidFill>
              </a:rPr>
              <a:t>London: UK Government.</a:t>
            </a:r>
            <a:r>
              <a:rPr lang="en-GB" sz="1200" b="0" i="0" u="none" strike="noStrike" dirty="0">
                <a:solidFill>
                  <a:srgbClr val="000000"/>
                </a:solidFill>
                <a:effectLst/>
              </a:rPr>
              <a:t> Available at: </a:t>
            </a:r>
            <a:r>
              <a:rPr lang="en-GB" sz="1200" b="0" i="0" u="none" strike="noStrike" dirty="0">
                <a:solidFill>
                  <a:srgbClr val="000000"/>
                </a:solidFill>
                <a:effectLst/>
                <a:hlinkClick r:id="rId8">
                  <a:extLst>
                    <a:ext uri="{A12FA001-AC4F-418D-AE19-62706E023703}">
                      <ahyp:hlinkClr xmlns:ahyp="http://schemas.microsoft.com/office/drawing/2018/hyperlinkcolor" xmlns="" val="tx"/>
                    </a:ext>
                  </a:extLst>
                </a:hlinkClick>
              </a:rPr>
              <a:t>https://assets.publishing.service.gov.uk/government/uploads/system/uploads/attachment_data/file/360959/BYOD_Guidance_-_Executive_Summary.pdf</a:t>
            </a:r>
            <a:r>
              <a:rPr lang="en-GB" sz="1200" b="0" i="0" u="none" strike="noStrike" dirty="0">
                <a:solidFill>
                  <a:srgbClr val="000000"/>
                </a:solidFill>
                <a:effectLst/>
              </a:rPr>
              <a:t>  [Accessed 8 March 2022].</a:t>
            </a:r>
          </a:p>
          <a:p>
            <a:pPr marL="285750" indent="-285750" algn="just">
              <a:buClr>
                <a:schemeClr val="accent1"/>
              </a:buClr>
              <a:buFont typeface="Arial" panose="020B0604020202020204" pitchFamily="34" charset="0"/>
              <a:buChar char="•"/>
            </a:pPr>
            <a:r>
              <a:rPr lang="en-GB" sz="1200" b="0" i="0" u="none" strike="noStrike" dirty="0">
                <a:solidFill>
                  <a:srgbClr val="000000"/>
                </a:solidFill>
                <a:effectLst/>
              </a:rPr>
              <a:t>STEALTHLABS</a:t>
            </a:r>
            <a:r>
              <a:rPr lang="en-GB" sz="1200" dirty="0">
                <a:solidFill>
                  <a:srgbClr val="000000"/>
                </a:solidFill>
              </a:rPr>
              <a:t>,</a:t>
            </a:r>
            <a:r>
              <a:rPr lang="en-GB" sz="1200" b="0" i="0" u="none" strike="noStrike" dirty="0">
                <a:solidFill>
                  <a:srgbClr val="000000"/>
                </a:solidFill>
                <a:effectLst/>
              </a:rPr>
              <a:t> 2022. Cyber Security Threats and Attacks: All You Need to Know. [online] Available at: https://www.stealthlabs.com/blog/cyber-security-threats-all-you-need-to-know/ [Accessed 8 March 2022].</a:t>
            </a:r>
          </a:p>
          <a:p>
            <a:pPr marL="285750" indent="-285750" algn="just">
              <a:buClr>
                <a:schemeClr val="accent1"/>
              </a:buClr>
              <a:buFont typeface="Arial" panose="020B0604020202020204" pitchFamily="34" charset="0"/>
              <a:buChar char="•"/>
            </a:pPr>
            <a:r>
              <a:rPr lang="en-GB" sz="1200" dirty="0">
                <a:solidFill>
                  <a:srgbClr val="000000"/>
                </a:solidFill>
              </a:rPr>
              <a:t>NHS,</a:t>
            </a:r>
            <a:r>
              <a:rPr lang="en-GB" sz="1200" b="0" i="0" u="none" strike="noStrike" dirty="0">
                <a:solidFill>
                  <a:srgbClr val="000000"/>
                </a:solidFill>
                <a:effectLst/>
              </a:rPr>
              <a:t> 2022. </a:t>
            </a:r>
            <a:r>
              <a:rPr lang="en-GB" sz="1200" dirty="0">
                <a:solidFill>
                  <a:srgbClr val="000000"/>
                </a:solidFill>
              </a:rPr>
              <a:t>Bring your own device policy. </a:t>
            </a:r>
            <a:r>
              <a:rPr lang="en-GB" sz="1200" b="0" i="0" u="none" strike="noStrike" dirty="0">
                <a:solidFill>
                  <a:srgbClr val="000000"/>
                </a:solidFill>
                <a:effectLst/>
              </a:rPr>
              <a:t>[online] Available at: https://www.nhsx.nhs.uk/key-tools-and-info/procurement-frameworks/clinical-communications-procurement-framework/bring-your-own-device-policy/ [Accessed 8 March 2022].</a:t>
            </a:r>
          </a:p>
        </p:txBody>
      </p:sp>
    </p:spTree>
    <p:extLst>
      <p:ext uri="{BB962C8B-B14F-4D97-AF65-F5344CB8AC3E}">
        <p14:creationId xmlns:p14="http://schemas.microsoft.com/office/powerpoint/2010/main" val="282829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1024128" y="416534"/>
            <a:ext cx="9720072" cy="1499616"/>
          </a:xfrm>
        </p:spPr>
        <p:txBody>
          <a:bodyPr>
            <a:normAutofit/>
          </a:bodyPr>
          <a:lstStyle/>
          <a:p>
            <a:r>
              <a:rPr lang="en-US" dirty="0"/>
              <a:t>outline</a:t>
            </a:r>
          </a:p>
        </p:txBody>
      </p:sp>
      <p:graphicFrame>
        <p:nvGraphicFramePr>
          <p:cNvPr id="5" name="Content Placeholder 2" descr="SmartArt graphic placeholder">
            <a:extLst>
              <a:ext uri="{FF2B5EF4-FFF2-40B4-BE49-F238E27FC236}">
                <a16:creationId xmlns:a16="http://schemas.microsoft.com/office/drawing/2014/main" xmlns="" id="{91DB1382-7276-49FA-9632-38D558F457E3}"/>
              </a:ext>
            </a:extLst>
          </p:cNvPr>
          <p:cNvGraphicFramePr>
            <a:graphicFrameLocks noGrp="1"/>
          </p:cNvGraphicFramePr>
          <p:nvPr>
            <p:ph idx="1"/>
            <p:extLst>
              <p:ext uri="{D42A27DB-BD31-4B8C-83A1-F6EECF244321}">
                <p14:modId xmlns:p14="http://schemas.microsoft.com/office/powerpoint/2010/main" val="2090888496"/>
              </p:ext>
            </p:extLst>
          </p:nvPr>
        </p:nvGraphicFramePr>
        <p:xfrm>
          <a:off x="159521" y="1827374"/>
          <a:ext cx="11611596" cy="22516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Content Placeholder 2" descr="SmartArt graphic placeholder">
            <a:extLst>
              <a:ext uri="{FF2B5EF4-FFF2-40B4-BE49-F238E27FC236}">
                <a16:creationId xmlns:a16="http://schemas.microsoft.com/office/drawing/2014/main" xmlns="" id="{7C21BE38-C711-4388-AD0F-4260E45ADF72}"/>
              </a:ext>
            </a:extLst>
          </p:cNvPr>
          <p:cNvGraphicFramePr>
            <a:graphicFrameLocks/>
          </p:cNvGraphicFramePr>
          <p:nvPr>
            <p:extLst>
              <p:ext uri="{D42A27DB-BD31-4B8C-83A1-F6EECF244321}">
                <p14:modId xmlns:p14="http://schemas.microsoft.com/office/powerpoint/2010/main" val="3740516809"/>
              </p:ext>
            </p:extLst>
          </p:nvPr>
        </p:nvGraphicFramePr>
        <p:xfrm>
          <a:off x="-62146" y="4365713"/>
          <a:ext cx="12244720" cy="22516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a:extLst>
              <a:ext uri="{FF2B5EF4-FFF2-40B4-BE49-F238E27FC236}">
                <a16:creationId xmlns:a16="http://schemas.microsoft.com/office/drawing/2014/main" xmlns="" id="{DD391DBC-70EB-4D16-A1D1-F5728CD75579}"/>
              </a:ext>
            </a:extLst>
          </p:cNvPr>
          <p:cNvSpPr txBox="1"/>
          <p:nvPr/>
        </p:nvSpPr>
        <p:spPr>
          <a:xfrm>
            <a:off x="214806" y="2138802"/>
            <a:ext cx="282609" cy="461665"/>
          </a:xfrm>
          <a:prstGeom prst="rect">
            <a:avLst/>
          </a:prstGeom>
          <a:noFill/>
        </p:spPr>
        <p:txBody>
          <a:bodyPr wrap="square" rtlCol="0">
            <a:spAutoFit/>
          </a:bodyPr>
          <a:lstStyle/>
          <a:p>
            <a:r>
              <a:rPr lang="en-GB" sz="2400" dirty="0"/>
              <a:t>1</a:t>
            </a:r>
          </a:p>
        </p:txBody>
      </p:sp>
      <p:sp>
        <p:nvSpPr>
          <p:cNvPr id="8" name="TextBox 7">
            <a:extLst>
              <a:ext uri="{FF2B5EF4-FFF2-40B4-BE49-F238E27FC236}">
                <a16:creationId xmlns:a16="http://schemas.microsoft.com/office/drawing/2014/main" xmlns="" id="{07E0E257-64F1-40FA-B5CD-6EC0BCF1DBA1}"/>
              </a:ext>
            </a:extLst>
          </p:cNvPr>
          <p:cNvSpPr txBox="1"/>
          <p:nvPr/>
        </p:nvSpPr>
        <p:spPr>
          <a:xfrm>
            <a:off x="3553761" y="2138802"/>
            <a:ext cx="282609" cy="461665"/>
          </a:xfrm>
          <a:prstGeom prst="rect">
            <a:avLst/>
          </a:prstGeom>
          <a:noFill/>
        </p:spPr>
        <p:txBody>
          <a:bodyPr wrap="square" rtlCol="0">
            <a:spAutoFit/>
          </a:bodyPr>
          <a:lstStyle/>
          <a:p>
            <a:r>
              <a:rPr lang="en-GB" sz="2400" dirty="0"/>
              <a:t>2</a:t>
            </a:r>
          </a:p>
        </p:txBody>
      </p:sp>
      <p:sp>
        <p:nvSpPr>
          <p:cNvPr id="9" name="TextBox 8">
            <a:extLst>
              <a:ext uri="{FF2B5EF4-FFF2-40B4-BE49-F238E27FC236}">
                <a16:creationId xmlns:a16="http://schemas.microsoft.com/office/drawing/2014/main" xmlns="" id="{955E9E85-2FEF-417D-BA6D-096181B17504}"/>
              </a:ext>
            </a:extLst>
          </p:cNvPr>
          <p:cNvSpPr txBox="1"/>
          <p:nvPr/>
        </p:nvSpPr>
        <p:spPr>
          <a:xfrm>
            <a:off x="7168329" y="2138801"/>
            <a:ext cx="282609" cy="461665"/>
          </a:xfrm>
          <a:prstGeom prst="rect">
            <a:avLst/>
          </a:prstGeom>
          <a:noFill/>
        </p:spPr>
        <p:txBody>
          <a:bodyPr wrap="square" rtlCol="0">
            <a:spAutoFit/>
          </a:bodyPr>
          <a:lstStyle/>
          <a:p>
            <a:r>
              <a:rPr lang="en-GB" sz="2400" dirty="0"/>
              <a:t>3</a:t>
            </a:r>
          </a:p>
        </p:txBody>
      </p:sp>
      <p:sp>
        <p:nvSpPr>
          <p:cNvPr id="10" name="TextBox 9">
            <a:extLst>
              <a:ext uri="{FF2B5EF4-FFF2-40B4-BE49-F238E27FC236}">
                <a16:creationId xmlns:a16="http://schemas.microsoft.com/office/drawing/2014/main" xmlns="" id="{5784D834-9A52-40A6-ACC0-863198A1392A}"/>
              </a:ext>
            </a:extLst>
          </p:cNvPr>
          <p:cNvSpPr txBox="1"/>
          <p:nvPr/>
        </p:nvSpPr>
        <p:spPr>
          <a:xfrm>
            <a:off x="10371807" y="2138800"/>
            <a:ext cx="282609" cy="461665"/>
          </a:xfrm>
          <a:prstGeom prst="rect">
            <a:avLst/>
          </a:prstGeom>
          <a:noFill/>
        </p:spPr>
        <p:txBody>
          <a:bodyPr wrap="square" rtlCol="0">
            <a:spAutoFit/>
          </a:bodyPr>
          <a:lstStyle/>
          <a:p>
            <a:r>
              <a:rPr lang="en-GB" sz="2400" dirty="0"/>
              <a:t>4</a:t>
            </a:r>
          </a:p>
        </p:txBody>
      </p:sp>
      <p:sp>
        <p:nvSpPr>
          <p:cNvPr id="11" name="TextBox 10">
            <a:extLst>
              <a:ext uri="{FF2B5EF4-FFF2-40B4-BE49-F238E27FC236}">
                <a16:creationId xmlns:a16="http://schemas.microsoft.com/office/drawing/2014/main" xmlns="" id="{1477EEBC-1E6F-4F5F-B551-DE71D82EBD0A}"/>
              </a:ext>
            </a:extLst>
          </p:cNvPr>
          <p:cNvSpPr txBox="1"/>
          <p:nvPr/>
        </p:nvSpPr>
        <p:spPr>
          <a:xfrm>
            <a:off x="217249" y="4739955"/>
            <a:ext cx="282609" cy="461665"/>
          </a:xfrm>
          <a:prstGeom prst="rect">
            <a:avLst/>
          </a:prstGeom>
          <a:noFill/>
        </p:spPr>
        <p:txBody>
          <a:bodyPr wrap="square" rtlCol="0">
            <a:spAutoFit/>
          </a:bodyPr>
          <a:lstStyle/>
          <a:p>
            <a:r>
              <a:rPr lang="en-GB" sz="2400" dirty="0"/>
              <a:t>5</a:t>
            </a:r>
          </a:p>
        </p:txBody>
      </p:sp>
      <p:sp>
        <p:nvSpPr>
          <p:cNvPr id="12" name="TextBox 11">
            <a:extLst>
              <a:ext uri="{FF2B5EF4-FFF2-40B4-BE49-F238E27FC236}">
                <a16:creationId xmlns:a16="http://schemas.microsoft.com/office/drawing/2014/main" xmlns="" id="{9D9E90B2-E9FA-45A5-8AA3-C93CBECD265F}"/>
              </a:ext>
            </a:extLst>
          </p:cNvPr>
          <p:cNvSpPr txBox="1"/>
          <p:nvPr/>
        </p:nvSpPr>
        <p:spPr>
          <a:xfrm>
            <a:off x="2753018" y="4739956"/>
            <a:ext cx="282609" cy="461665"/>
          </a:xfrm>
          <a:prstGeom prst="rect">
            <a:avLst/>
          </a:prstGeom>
          <a:noFill/>
        </p:spPr>
        <p:txBody>
          <a:bodyPr wrap="square" rtlCol="0">
            <a:spAutoFit/>
          </a:bodyPr>
          <a:lstStyle/>
          <a:p>
            <a:r>
              <a:rPr lang="en-GB" sz="2400" dirty="0"/>
              <a:t>6</a:t>
            </a:r>
          </a:p>
        </p:txBody>
      </p:sp>
      <p:sp>
        <p:nvSpPr>
          <p:cNvPr id="13" name="TextBox 12">
            <a:extLst>
              <a:ext uri="{FF2B5EF4-FFF2-40B4-BE49-F238E27FC236}">
                <a16:creationId xmlns:a16="http://schemas.microsoft.com/office/drawing/2014/main" xmlns="" id="{4C033734-8763-48AF-BCE0-628F725B98F0}"/>
              </a:ext>
            </a:extLst>
          </p:cNvPr>
          <p:cNvSpPr txBox="1"/>
          <p:nvPr/>
        </p:nvSpPr>
        <p:spPr>
          <a:xfrm>
            <a:off x="5262910" y="4739956"/>
            <a:ext cx="282609" cy="461665"/>
          </a:xfrm>
          <a:prstGeom prst="rect">
            <a:avLst/>
          </a:prstGeom>
          <a:noFill/>
        </p:spPr>
        <p:txBody>
          <a:bodyPr wrap="square" rtlCol="0">
            <a:spAutoFit/>
          </a:bodyPr>
          <a:lstStyle/>
          <a:p>
            <a:r>
              <a:rPr lang="en-GB" sz="2400" dirty="0"/>
              <a:t>7</a:t>
            </a:r>
          </a:p>
        </p:txBody>
      </p:sp>
      <p:sp>
        <p:nvSpPr>
          <p:cNvPr id="14" name="TextBox 13">
            <a:extLst>
              <a:ext uri="{FF2B5EF4-FFF2-40B4-BE49-F238E27FC236}">
                <a16:creationId xmlns:a16="http://schemas.microsoft.com/office/drawing/2014/main" xmlns="" id="{701B6DAE-953A-4BF6-95F3-EDD09129AD0F}"/>
              </a:ext>
            </a:extLst>
          </p:cNvPr>
          <p:cNvSpPr txBox="1"/>
          <p:nvPr/>
        </p:nvSpPr>
        <p:spPr>
          <a:xfrm>
            <a:off x="7781000" y="4739956"/>
            <a:ext cx="282609" cy="461665"/>
          </a:xfrm>
          <a:prstGeom prst="rect">
            <a:avLst/>
          </a:prstGeom>
          <a:noFill/>
        </p:spPr>
        <p:txBody>
          <a:bodyPr wrap="square" rtlCol="0">
            <a:spAutoFit/>
          </a:bodyPr>
          <a:lstStyle/>
          <a:p>
            <a:r>
              <a:rPr lang="en-GB" sz="2400" dirty="0"/>
              <a:t>8</a:t>
            </a:r>
          </a:p>
        </p:txBody>
      </p:sp>
      <p:sp>
        <p:nvSpPr>
          <p:cNvPr id="26" name="Oval 25">
            <a:extLst>
              <a:ext uri="{FF2B5EF4-FFF2-40B4-BE49-F238E27FC236}">
                <a16:creationId xmlns:a16="http://schemas.microsoft.com/office/drawing/2014/main" xmlns="" id="{58342160-57BE-4761-A66E-EA5080FD1FF1}"/>
              </a:ext>
            </a:extLst>
          </p:cNvPr>
          <p:cNvSpPr/>
          <p:nvPr/>
        </p:nvSpPr>
        <p:spPr>
          <a:xfrm>
            <a:off x="10611547" y="4395803"/>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8" name="TextBox 27">
            <a:extLst>
              <a:ext uri="{FF2B5EF4-FFF2-40B4-BE49-F238E27FC236}">
                <a16:creationId xmlns:a16="http://schemas.microsoft.com/office/drawing/2014/main" xmlns="" id="{00C50236-3E77-4180-B176-ABEBB9A6BFB6}"/>
              </a:ext>
            </a:extLst>
          </p:cNvPr>
          <p:cNvSpPr txBox="1"/>
          <p:nvPr/>
        </p:nvSpPr>
        <p:spPr>
          <a:xfrm>
            <a:off x="10317923" y="4739956"/>
            <a:ext cx="282609" cy="461665"/>
          </a:xfrm>
          <a:prstGeom prst="rect">
            <a:avLst/>
          </a:prstGeom>
          <a:noFill/>
        </p:spPr>
        <p:txBody>
          <a:bodyPr wrap="square" rtlCol="0">
            <a:spAutoFit/>
          </a:bodyPr>
          <a:lstStyle/>
          <a:p>
            <a:r>
              <a:rPr lang="en-GB" sz="2400" dirty="0"/>
              <a:t>9</a:t>
            </a:r>
          </a:p>
        </p:txBody>
      </p:sp>
      <p:sp>
        <p:nvSpPr>
          <p:cNvPr id="4" name="TextBox 3">
            <a:extLst>
              <a:ext uri="{FF2B5EF4-FFF2-40B4-BE49-F238E27FC236}">
                <a16:creationId xmlns:a16="http://schemas.microsoft.com/office/drawing/2014/main" xmlns="" id="{32128510-8AA6-4CD3-9571-B5BF9C3CBF2A}"/>
              </a:ext>
            </a:extLst>
          </p:cNvPr>
          <p:cNvSpPr txBox="1"/>
          <p:nvPr/>
        </p:nvSpPr>
        <p:spPr>
          <a:xfrm>
            <a:off x="10273719" y="5625083"/>
            <a:ext cx="1751616" cy="584775"/>
          </a:xfrm>
          <a:prstGeom prst="rect">
            <a:avLst/>
          </a:prstGeom>
          <a:noFill/>
        </p:spPr>
        <p:txBody>
          <a:bodyPr wrap="square" rtlCol="0">
            <a:spAutoFit/>
          </a:bodyPr>
          <a:lstStyle/>
          <a:p>
            <a:pPr algn="ctr"/>
            <a:r>
              <a:rPr lang="en-GB" sz="1600" dirty="0"/>
              <a:t>PLAN AND CONTRIBUTIONS</a:t>
            </a:r>
          </a:p>
        </p:txBody>
      </p:sp>
      <p:pic>
        <p:nvPicPr>
          <p:cNvPr id="30" name="Graphic 29" descr="Users outline">
            <a:extLst>
              <a:ext uri="{FF2B5EF4-FFF2-40B4-BE49-F238E27FC236}">
                <a16:creationId xmlns:a16="http://schemas.microsoft.com/office/drawing/2014/main" xmlns="" id="{64DDA3DA-6C93-479C-87DF-5D1ECDB67A2F}"/>
              </a:ext>
            </a:extLst>
          </p:cNvPr>
          <p:cNvPicPr>
            <a:picLocks noChangeAspect="1"/>
          </p:cNvPicPr>
          <p:nvPr/>
        </p:nvPicPr>
        <p:blipFill>
          <a:blip r:embed="rId14">
            <a:extLst>
              <a:ext uri="{96DAC541-7B7A-43D3-8B79-37D633B846F1}">
                <asvg:svgBlip xmlns:asvg="http://schemas.microsoft.com/office/drawing/2016/SVG/main" xmlns="" r:embed="rId15"/>
              </a:ext>
            </a:extLst>
          </a:blip>
          <a:srcRect/>
          <a:stretch/>
        </p:blipFill>
        <p:spPr>
          <a:xfrm>
            <a:off x="10703347" y="4487603"/>
            <a:ext cx="914400" cy="914400"/>
          </a:xfrm>
          <a:prstGeom prst="rect">
            <a:avLst/>
          </a:prstGeom>
        </p:spPr>
      </p:pic>
      <p:pic>
        <p:nvPicPr>
          <p:cNvPr id="6" name="Outline">
            <a:hlinkClick r:id="" action="ppaction://media"/>
            <a:extLst>
              <a:ext uri="{FF2B5EF4-FFF2-40B4-BE49-F238E27FC236}">
                <a16:creationId xmlns:a16="http://schemas.microsoft.com/office/drawing/2014/main" xmlns="" id="{90FBF538-4498-4CE2-B918-6117AACF09E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709547" y="6414143"/>
            <a:ext cx="406400" cy="406400"/>
          </a:xfrm>
          <a:prstGeom prst="rect">
            <a:avLst/>
          </a:prstGeom>
        </p:spPr>
      </p:pic>
    </p:spTree>
    <p:extLst>
      <p:ext uri="{BB962C8B-B14F-4D97-AF65-F5344CB8AC3E}">
        <p14:creationId xmlns:p14="http://schemas.microsoft.com/office/powerpoint/2010/main" val="1401741552"/>
      </p:ext>
    </p:extLst>
  </p:cSld>
  <p:clrMapOvr>
    <a:masterClrMapping/>
  </p:clrMapOvr>
  <mc:AlternateContent xmlns:mc="http://schemas.openxmlformats.org/markup-compatibility/2006" xmlns:p14="http://schemas.microsoft.com/office/powerpoint/2010/main">
    <mc:Choice Requires="p14">
      <p:transition spd="slow" p14:dur="2000" advTm="31914"/>
    </mc:Choice>
    <mc:Fallback xmlns="">
      <p:transition spd="slow" advTm="3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rewing Glossary And Terminology | Cartoon brain, Brain drawing, Free clip  art">
            <a:extLst>
              <a:ext uri="{FF2B5EF4-FFF2-40B4-BE49-F238E27FC236}">
                <a16:creationId xmlns:a16="http://schemas.microsoft.com/office/drawing/2014/main" xmlns="" id="{31462D84-75E2-44BD-A660-577929A1F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740" y="1198489"/>
            <a:ext cx="1502953" cy="17141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392646" y="364118"/>
            <a:ext cx="3258651" cy="753482"/>
          </a:xfrm>
          <a:prstGeom prst="rect">
            <a:avLst/>
          </a:prstGeom>
          <a:solidFill>
            <a:schemeClr val="accent1"/>
          </a:solidFill>
        </p:spPr>
        <p:txBody>
          <a:bodyPr>
            <a:normAutofit fontScale="850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defRPr cap="all"/>
            </a:pPr>
            <a:r>
              <a:rPr lang="en-US" sz="5400" dirty="0"/>
              <a:t> WHAT IS BYOD?</a:t>
            </a:r>
          </a:p>
        </p:txBody>
      </p:sp>
      <p:sp>
        <p:nvSpPr>
          <p:cNvPr id="3" name="Oval 2">
            <a:extLst>
              <a:ext uri="{FF2B5EF4-FFF2-40B4-BE49-F238E27FC236}">
                <a16:creationId xmlns:a16="http://schemas.microsoft.com/office/drawing/2014/main" xmlns="" id="{A7877D7A-FB21-4F5C-9826-A561A470D722}"/>
              </a:ext>
            </a:extLst>
          </p:cNvPr>
          <p:cNvSpPr/>
          <p:nvPr/>
        </p:nvSpPr>
        <p:spPr>
          <a:xfrm>
            <a:off x="451219" y="190776"/>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4" name="Rectangle 3" descr="Laptop">
            <a:extLst>
              <a:ext uri="{FF2B5EF4-FFF2-40B4-BE49-F238E27FC236}">
                <a16:creationId xmlns:a16="http://schemas.microsoft.com/office/drawing/2014/main" xmlns="" id="{DB9E9924-CB5E-42CE-AFDC-930193A36DAE}"/>
              </a:ext>
            </a:extLst>
          </p:cNvPr>
          <p:cNvSpPr/>
          <p:nvPr/>
        </p:nvSpPr>
        <p:spPr>
          <a:xfrm>
            <a:off x="683133" y="399703"/>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1026" name="Picture 2" descr="BYOD policy - bring your own device graphic">
            <a:extLst>
              <a:ext uri="{FF2B5EF4-FFF2-40B4-BE49-F238E27FC236}">
                <a16:creationId xmlns:a16="http://schemas.microsoft.com/office/drawing/2014/main" xmlns="" id="{F042B4C4-D57D-4EFD-86B2-BC448C2AC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4925" y="0"/>
            <a:ext cx="3267075" cy="32670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11701473-F5D0-455F-AA89-8708013DEF14}"/>
              </a:ext>
            </a:extLst>
          </p:cNvPr>
          <p:cNvSpPr txBox="1"/>
          <p:nvPr/>
        </p:nvSpPr>
        <p:spPr>
          <a:xfrm>
            <a:off x="451219" y="1674673"/>
            <a:ext cx="8191863" cy="3785652"/>
          </a:xfrm>
          <a:prstGeom prst="rect">
            <a:avLst/>
          </a:prstGeom>
          <a:noFill/>
        </p:spPr>
        <p:txBody>
          <a:bodyPr wrap="square">
            <a:spAutoFit/>
          </a:bodyPr>
          <a:lstStyle/>
          <a:p>
            <a:pPr marL="285750" indent="-285750" algn="just">
              <a:buClr>
                <a:schemeClr val="accent1"/>
              </a:buClr>
              <a:buFont typeface="Wingdings" panose="05000000000000000000" pitchFamily="2" charset="2"/>
              <a:buChar char="§"/>
            </a:pPr>
            <a:endParaRPr lang="en-GB" dirty="0"/>
          </a:p>
          <a:p>
            <a:pPr marL="285750" indent="-285750" algn="just">
              <a:buClr>
                <a:schemeClr val="accent1"/>
              </a:buClr>
              <a:buFont typeface="Wingdings" panose="05000000000000000000" pitchFamily="2" charset="2"/>
              <a:buChar char="§"/>
            </a:pPr>
            <a:r>
              <a:rPr lang="en-GB" sz="2400" dirty="0"/>
              <a:t>Bring Your Own Device</a:t>
            </a:r>
            <a:r>
              <a:rPr lang="en-GB" dirty="0"/>
              <a:t>.</a:t>
            </a:r>
          </a:p>
          <a:p>
            <a:pPr marL="285750" indent="-285750" algn="just">
              <a:buClr>
                <a:schemeClr val="accent1"/>
              </a:buClr>
              <a:buFont typeface="Wingdings" panose="05000000000000000000" pitchFamily="2" charset="2"/>
              <a:buChar char="§"/>
            </a:pPr>
            <a:endParaRPr lang="en-GB" dirty="0"/>
          </a:p>
          <a:p>
            <a:pPr algn="just">
              <a:buClr>
                <a:schemeClr val="accent1"/>
              </a:buClr>
            </a:pPr>
            <a:endParaRPr lang="en-GB" dirty="0"/>
          </a:p>
          <a:p>
            <a:pPr algn="just">
              <a:buClr>
                <a:schemeClr val="accent1"/>
              </a:buClr>
            </a:pPr>
            <a:endParaRPr lang="en-GB" dirty="0"/>
          </a:p>
          <a:p>
            <a:pPr marL="285750" indent="-285750" algn="just">
              <a:buClr>
                <a:schemeClr val="accent1"/>
              </a:buClr>
              <a:buFont typeface="Wingdings" panose="05000000000000000000" pitchFamily="2" charset="2"/>
              <a:buChar char="§"/>
            </a:pPr>
            <a:r>
              <a:rPr lang="en-GB" dirty="0"/>
              <a:t>The phrase and the "BYOD" acronym is a take-off on "BYOB", a party invitation term first recorded in the 1970s (Wikipedia 2019).</a:t>
            </a:r>
          </a:p>
          <a:p>
            <a:pPr algn="just">
              <a:buClr>
                <a:schemeClr val="accent1"/>
              </a:buClr>
            </a:pPr>
            <a:endParaRPr lang="en-GB" dirty="0"/>
          </a:p>
          <a:p>
            <a:pPr algn="just">
              <a:buClr>
                <a:schemeClr val="accent1"/>
              </a:buClr>
            </a:pPr>
            <a:endParaRPr lang="en-GB" dirty="0"/>
          </a:p>
          <a:p>
            <a:pPr marL="285750" indent="-285750" algn="just">
              <a:buClr>
                <a:schemeClr val="accent1"/>
              </a:buClr>
              <a:buFont typeface="Wingdings" panose="05000000000000000000" pitchFamily="2" charset="2"/>
              <a:buChar char="§"/>
            </a:pPr>
            <a:r>
              <a:rPr lang="en-GB" dirty="0"/>
              <a:t>BYOD refers to a policy where employees are permitted to use personal devices to:</a:t>
            </a:r>
          </a:p>
          <a:p>
            <a:pPr marL="742950" lvl="1" indent="-285750" algn="just">
              <a:buClr>
                <a:schemeClr val="accent1"/>
              </a:buClr>
              <a:buFont typeface="Wingdings" panose="05000000000000000000" pitchFamily="2" charset="2"/>
              <a:buChar char="§"/>
            </a:pPr>
            <a:r>
              <a:rPr lang="en-GB" dirty="0"/>
              <a:t>Connect to their organizational networks;</a:t>
            </a:r>
          </a:p>
          <a:p>
            <a:pPr marL="742950" lvl="1" indent="-285750" algn="just">
              <a:buClr>
                <a:schemeClr val="accent1"/>
              </a:buClr>
              <a:buFont typeface="Wingdings" panose="05000000000000000000" pitchFamily="2" charset="2"/>
              <a:buChar char="§"/>
            </a:pPr>
            <a:r>
              <a:rPr lang="en-GB" dirty="0"/>
              <a:t>Access work-related systems such as emails, and;</a:t>
            </a:r>
          </a:p>
          <a:p>
            <a:pPr marL="742950" lvl="1" indent="-285750" algn="just">
              <a:buClr>
                <a:schemeClr val="accent1"/>
              </a:buClr>
              <a:buFont typeface="Wingdings" panose="05000000000000000000" pitchFamily="2" charset="2"/>
              <a:buChar char="§"/>
            </a:pPr>
            <a:r>
              <a:rPr lang="en-GB" dirty="0"/>
              <a:t>Access potentially sensitive or confidential data.</a:t>
            </a:r>
          </a:p>
        </p:txBody>
      </p:sp>
      <p:pic>
        <p:nvPicPr>
          <p:cNvPr id="20" name="Audio 19">
            <a:hlinkClick r:id="" action="ppaction://media"/>
            <a:extLst>
              <a:ext uri="{FF2B5EF4-FFF2-40B4-BE49-F238E27FC236}">
                <a16:creationId xmlns:a16="http://schemas.microsoft.com/office/drawing/2014/main" xmlns="" id="{EC37CF39-3445-49E1-8CC1-6CCE43972DA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942545513"/>
      </p:ext>
    </p:extLst>
  </p:cSld>
  <p:clrMapOvr>
    <a:masterClrMapping/>
  </p:clrMapOvr>
  <mc:AlternateContent xmlns:mc="http://schemas.openxmlformats.org/markup-compatibility/2006" xmlns:p14="http://schemas.microsoft.com/office/powerpoint/2010/main">
    <mc:Choice Requires="p14">
      <p:transition spd="slow" p14:dur="2000" advTm="67417"/>
    </mc:Choice>
    <mc:Fallback xmlns="">
      <p:transition spd="slow" advTm="67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xmlns="" id="{7BBB1110-75BE-481D-9F10-A3BE49484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629" y="1052942"/>
            <a:ext cx="4191474" cy="27467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xmlns="" id="{232A2611-1C66-4591-838E-2690C1A9FE1F}"/>
              </a:ext>
            </a:extLst>
          </p:cNvPr>
          <p:cNvPicPr>
            <a:picLocks noChangeAspect="1"/>
          </p:cNvPicPr>
          <p:nvPr/>
        </p:nvPicPr>
        <p:blipFill>
          <a:blip r:embed="rId3"/>
          <a:stretch>
            <a:fillRect/>
          </a:stretch>
        </p:blipFill>
        <p:spPr>
          <a:xfrm>
            <a:off x="6719649" y="4432188"/>
            <a:ext cx="1135383" cy="1207634"/>
          </a:xfrm>
          <a:prstGeom prst="rect">
            <a:avLst/>
          </a:prstGeom>
        </p:spPr>
      </p:pic>
      <p:pic>
        <p:nvPicPr>
          <p:cNvPr id="1026" name="Picture 2" descr="How to choose the best pressure sensor, understand the manufacturer&amp;amp;#39;s  terminology, current technology limitations, and make a smart choice - WIKA  blog">
            <a:extLst>
              <a:ext uri="{FF2B5EF4-FFF2-40B4-BE49-F238E27FC236}">
                <a16:creationId xmlns:a16="http://schemas.microsoft.com/office/drawing/2014/main" xmlns="" id="{02A73175-9CF2-4355-BFAE-457C89244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535" y="4233884"/>
            <a:ext cx="1701818" cy="1326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53606" y="432942"/>
            <a:ext cx="10655535" cy="630000"/>
          </a:xfrm>
          <a:prstGeom prst="rect">
            <a:avLst/>
          </a:prstGeom>
          <a:solidFill>
            <a:schemeClr val="accent1"/>
          </a:solidFill>
        </p:spPr>
        <p:txBody>
          <a:bodyPr>
            <a:normAutofit fontScale="92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nSpc>
                <a:spcPct val="100000"/>
              </a:lnSpc>
              <a:defRPr cap="all"/>
            </a:pPr>
            <a:r>
              <a:rPr lang="en-US" sz="2400" dirty="0"/>
              <a:t>SOFTWARE OWNERSHIP AND LICENSING FOR APPLICATIONS; LIMITATIONS AND FINANCIAL IMPLICATIONS OF BYOD</a:t>
            </a:r>
          </a:p>
          <a:p>
            <a:pPr lvl="0">
              <a:lnSpc>
                <a:spcPct val="100000"/>
              </a:lnSpc>
              <a:defRPr cap="all"/>
            </a:pPr>
            <a:endParaRPr lang="en-US" sz="2400" dirty="0"/>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xmlns="" id="{B5E6FFFC-F1EE-43CF-87C8-907EEB2E0154}"/>
              </a:ext>
            </a:extLst>
          </p:cNvPr>
          <p:cNvSpPr/>
          <p:nvPr/>
        </p:nvSpPr>
        <p:spPr>
          <a:xfrm>
            <a:off x="447047" y="198938"/>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Rectangle 7" descr="Gears">
            <a:extLst>
              <a:ext uri="{FF2B5EF4-FFF2-40B4-BE49-F238E27FC236}">
                <a16:creationId xmlns:a16="http://schemas.microsoft.com/office/drawing/2014/main" xmlns="" id="{E2077B39-8680-4B4C-8D4B-B52D8CDAB17B}"/>
              </a:ext>
            </a:extLst>
          </p:cNvPr>
          <p:cNvSpPr/>
          <p:nvPr/>
        </p:nvSpPr>
        <p:spPr>
          <a:xfrm>
            <a:off x="681111" y="432942"/>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TextBox 2">
            <a:extLst>
              <a:ext uri="{FF2B5EF4-FFF2-40B4-BE49-F238E27FC236}">
                <a16:creationId xmlns:a16="http://schemas.microsoft.com/office/drawing/2014/main" xmlns="" id="{6AE7F562-1F1A-4E11-B9E6-4E26F61EA5A4}"/>
              </a:ext>
            </a:extLst>
          </p:cNvPr>
          <p:cNvSpPr txBox="1"/>
          <p:nvPr/>
        </p:nvSpPr>
        <p:spPr>
          <a:xfrm>
            <a:off x="1377786" y="5137038"/>
            <a:ext cx="3222594" cy="1785104"/>
          </a:xfrm>
          <a:prstGeom prst="rect">
            <a:avLst/>
          </a:prstGeom>
          <a:noFill/>
        </p:spPr>
        <p:txBody>
          <a:bodyPr wrap="square" rtlCol="0">
            <a:spAutoFit/>
          </a:bodyPr>
          <a:lstStyle/>
          <a:p>
            <a:pPr algn="ctr">
              <a:buClr>
                <a:schemeClr val="accent1"/>
              </a:buClr>
            </a:pPr>
            <a:r>
              <a:rPr lang="en-GB" sz="2000" dirty="0"/>
              <a:t>LIMITATIONS</a:t>
            </a:r>
            <a:endParaRPr lang="en-GB" dirty="0"/>
          </a:p>
          <a:p>
            <a:pPr marL="285750" indent="-285750">
              <a:buClr>
                <a:schemeClr val="accent1"/>
              </a:buClr>
              <a:buFont typeface="Wingdings" panose="05000000000000000000" pitchFamily="2" charset="2"/>
              <a:buChar char="q"/>
            </a:pPr>
            <a:r>
              <a:rPr lang="en-GB" dirty="0"/>
              <a:t>Lack of Uniformity in Devices</a:t>
            </a:r>
          </a:p>
          <a:p>
            <a:pPr marL="285750" indent="-285750">
              <a:buClr>
                <a:schemeClr val="accent1"/>
              </a:buClr>
              <a:buFont typeface="Wingdings" panose="05000000000000000000" pitchFamily="2" charset="2"/>
              <a:buChar char="q"/>
            </a:pPr>
            <a:r>
              <a:rPr lang="en-GB" dirty="0"/>
              <a:t>Increased Distraction</a:t>
            </a:r>
          </a:p>
          <a:p>
            <a:pPr marL="285750" indent="-285750">
              <a:buClr>
                <a:schemeClr val="accent1"/>
              </a:buClr>
              <a:buFont typeface="Wingdings" panose="05000000000000000000" pitchFamily="2" charset="2"/>
              <a:buChar char="q"/>
            </a:pPr>
            <a:r>
              <a:rPr lang="en-GB" dirty="0"/>
              <a:t>Higher Security Risk</a:t>
            </a:r>
          </a:p>
          <a:p>
            <a:pPr marL="285750" indent="-285750">
              <a:buClr>
                <a:schemeClr val="accent1"/>
              </a:buClr>
              <a:buFont typeface="Wingdings" panose="05000000000000000000" pitchFamily="2" charset="2"/>
              <a:buChar char="q"/>
            </a:pPr>
            <a:r>
              <a:rPr lang="en-GB" dirty="0"/>
              <a:t>Difficult Data Retrieval</a:t>
            </a:r>
          </a:p>
          <a:p>
            <a:pPr marL="285750" indent="-285750">
              <a:buClr>
                <a:schemeClr val="accent1"/>
              </a:buClr>
              <a:buFont typeface="Wingdings" panose="05000000000000000000" pitchFamily="2" charset="2"/>
              <a:buChar char="q"/>
            </a:pPr>
            <a:r>
              <a:rPr lang="en-GB" dirty="0"/>
              <a:t>Legal Issues</a:t>
            </a:r>
          </a:p>
        </p:txBody>
      </p:sp>
      <p:sp>
        <p:nvSpPr>
          <p:cNvPr id="9" name="TextBox 8">
            <a:extLst>
              <a:ext uri="{FF2B5EF4-FFF2-40B4-BE49-F238E27FC236}">
                <a16:creationId xmlns:a16="http://schemas.microsoft.com/office/drawing/2014/main" xmlns="" id="{15A46D57-8856-42DC-934B-7A66BA3023FE}"/>
              </a:ext>
            </a:extLst>
          </p:cNvPr>
          <p:cNvSpPr txBox="1"/>
          <p:nvPr/>
        </p:nvSpPr>
        <p:spPr>
          <a:xfrm>
            <a:off x="7078677" y="5243572"/>
            <a:ext cx="3685501" cy="1508105"/>
          </a:xfrm>
          <a:prstGeom prst="rect">
            <a:avLst/>
          </a:prstGeom>
          <a:noFill/>
        </p:spPr>
        <p:txBody>
          <a:bodyPr wrap="square" rtlCol="0">
            <a:spAutoFit/>
          </a:bodyPr>
          <a:lstStyle/>
          <a:p>
            <a:pPr algn="ctr">
              <a:buClr>
                <a:schemeClr val="accent1"/>
              </a:buClr>
            </a:pPr>
            <a:r>
              <a:rPr lang="en-GB" sz="2000" dirty="0"/>
              <a:t>FINANCIAL IMPLICATIONS</a:t>
            </a:r>
            <a:endParaRPr lang="en-GB" dirty="0"/>
          </a:p>
          <a:p>
            <a:pPr marL="285750" indent="-285750">
              <a:buClr>
                <a:schemeClr val="accent1"/>
              </a:buClr>
              <a:buFont typeface="Wingdings" panose="05000000000000000000" pitchFamily="2" charset="2"/>
              <a:buChar char="q"/>
            </a:pPr>
            <a:r>
              <a:rPr lang="en-GB" dirty="0"/>
              <a:t>Potential Financial Savings.</a:t>
            </a:r>
          </a:p>
          <a:p>
            <a:pPr marL="285750" indent="-285750">
              <a:buClr>
                <a:schemeClr val="accent1"/>
              </a:buClr>
              <a:buFont typeface="Wingdings" panose="05000000000000000000" pitchFamily="2" charset="2"/>
              <a:buChar char="q"/>
            </a:pPr>
            <a:r>
              <a:rPr kumimoji="0" lang="en-GB" sz="1800" b="0" i="0" u="none" strike="noStrike" kern="1200" cap="none" spc="0" normalizeH="0" baseline="0" noProof="0" dirty="0">
                <a:ln>
                  <a:noFill/>
                </a:ln>
                <a:solidFill>
                  <a:prstClr val="black"/>
                </a:solidFill>
                <a:effectLst/>
                <a:uLnTx/>
                <a:uFillTx/>
                <a:latin typeface="Tw Cen MT" panose="020B0602020104020603"/>
                <a:ea typeface="+mn-ea"/>
                <a:cs typeface="+mn-cs"/>
              </a:rPr>
              <a:t>Staff liable for device cost.</a:t>
            </a:r>
          </a:p>
          <a:p>
            <a:pPr marL="285750" indent="-285750">
              <a:buClr>
                <a:schemeClr val="accent1"/>
              </a:buClr>
              <a:buFont typeface="Wingdings" panose="05000000000000000000" pitchFamily="2" charset="2"/>
              <a:buChar char="q"/>
            </a:pPr>
            <a:r>
              <a:rPr lang="en-GB" dirty="0">
                <a:solidFill>
                  <a:prstClr val="black"/>
                </a:solidFill>
                <a:latin typeface="Tw Cen MT" panose="020B0602020104020603"/>
              </a:rPr>
              <a:t>Staff liable for mobile &amp; data cost. </a:t>
            </a:r>
          </a:p>
          <a:p>
            <a:pPr marL="285750" indent="-285750">
              <a:buClr>
                <a:schemeClr val="accent1"/>
              </a:buClr>
              <a:buFont typeface="Wingdings" panose="05000000000000000000" pitchFamily="2" charset="2"/>
              <a:buChar char="q"/>
            </a:pPr>
            <a:r>
              <a:rPr kumimoji="0" lang="en-GB" sz="1800" b="0" i="0" u="none" strike="noStrike" kern="1200" cap="none" spc="0" normalizeH="0" baseline="0" noProof="0" dirty="0">
                <a:ln>
                  <a:noFill/>
                </a:ln>
                <a:solidFill>
                  <a:prstClr val="black"/>
                </a:solidFill>
                <a:effectLst/>
                <a:uLnTx/>
                <a:uFillTx/>
                <a:latin typeface="Tw Cen MT" panose="020B0602020104020603"/>
                <a:ea typeface="+mn-ea"/>
                <a:cs typeface="+mn-cs"/>
              </a:rPr>
              <a:t>Health liable for software costs </a:t>
            </a:r>
          </a:p>
        </p:txBody>
      </p:sp>
      <p:sp>
        <p:nvSpPr>
          <p:cNvPr id="13" name="TextBox 12">
            <a:extLst>
              <a:ext uri="{FF2B5EF4-FFF2-40B4-BE49-F238E27FC236}">
                <a16:creationId xmlns:a16="http://schemas.microsoft.com/office/drawing/2014/main" xmlns="" id="{D51C32C4-2A03-433A-9828-17F03657C10D}"/>
              </a:ext>
            </a:extLst>
          </p:cNvPr>
          <p:cNvSpPr txBox="1"/>
          <p:nvPr/>
        </p:nvSpPr>
        <p:spPr>
          <a:xfrm>
            <a:off x="64361" y="1225076"/>
            <a:ext cx="7623699" cy="4524315"/>
          </a:xfrm>
          <a:prstGeom prst="rect">
            <a:avLst/>
          </a:prstGeom>
          <a:noFill/>
        </p:spPr>
        <p:txBody>
          <a:bodyPr wrap="square">
            <a:spAutoFit/>
          </a:bodyPr>
          <a:lstStyle/>
          <a:p>
            <a:pPr marL="285750" indent="-285750" algn="just">
              <a:buClr>
                <a:srgbClr val="00B0F0"/>
              </a:buClr>
              <a:buFont typeface="Wingdings" panose="05000000000000000000" pitchFamily="2" charset="2"/>
              <a:buChar char="§"/>
            </a:pPr>
            <a:r>
              <a:rPr lang="en-GB" dirty="0"/>
              <a:t>Potential Software licensing issue.</a:t>
            </a:r>
          </a:p>
          <a:p>
            <a:pPr algn="just">
              <a:buClr>
                <a:srgbClr val="00B0F0"/>
              </a:buClr>
            </a:pPr>
            <a:endParaRPr lang="en-GB" dirty="0"/>
          </a:p>
          <a:p>
            <a:pPr marL="285750" indent="-285750" algn="just">
              <a:buClr>
                <a:srgbClr val="00B0F0"/>
              </a:buClr>
              <a:buFont typeface="Wingdings" panose="05000000000000000000" pitchFamily="2" charset="2"/>
              <a:buChar char="§"/>
            </a:pPr>
            <a:r>
              <a:rPr lang="en-GB" dirty="0"/>
              <a:t>Licensing policies / procedure should be in place, which define and control how the consumption of licenses will be monitored throughout the organisation. </a:t>
            </a:r>
          </a:p>
          <a:p>
            <a:pPr algn="just">
              <a:buClr>
                <a:srgbClr val="00B0F0"/>
              </a:buClr>
            </a:pPr>
            <a:endParaRPr lang="en-GB" dirty="0"/>
          </a:p>
          <a:p>
            <a:pPr marL="285750" indent="-285750" algn="just">
              <a:buClr>
                <a:srgbClr val="00B0F0"/>
              </a:buClr>
              <a:buFont typeface="Wingdings" panose="05000000000000000000" pitchFamily="2" charset="2"/>
              <a:buChar char="§"/>
            </a:pPr>
            <a:r>
              <a:rPr lang="en-GB" dirty="0"/>
              <a:t>The organisation’s BYOD software must be installed on staff’s own devices in order for access to be granted to systems. Staff must not remove or modify the BYOD software on their device.</a:t>
            </a:r>
          </a:p>
          <a:p>
            <a:pPr algn="just">
              <a:buClr>
                <a:srgbClr val="00B0F0"/>
              </a:buClr>
            </a:pPr>
            <a:endParaRPr lang="en-GB" dirty="0"/>
          </a:p>
          <a:p>
            <a:pPr marL="285750" indent="-285750" algn="just">
              <a:buClr>
                <a:srgbClr val="00B0F0"/>
              </a:buClr>
              <a:buFont typeface="Wingdings" panose="05000000000000000000" pitchFamily="2" charset="2"/>
              <a:buChar char="§"/>
            </a:pPr>
            <a:r>
              <a:rPr lang="en-GB" dirty="0"/>
              <a:t>An automated process that ties in with an organisation’s IT service oriented architecture can have the benefit of allowing many tools to work in a more consistent manner in one integrated system.</a:t>
            </a:r>
          </a:p>
          <a:p>
            <a:pPr marL="285750" indent="-285750" algn="just">
              <a:buClr>
                <a:srgbClr val="00B0F0"/>
              </a:buClr>
              <a:buFont typeface="Wingdings" panose="05000000000000000000" pitchFamily="2" charset="2"/>
              <a:buChar char="§"/>
            </a:pPr>
            <a:endParaRPr lang="en-GB" dirty="0"/>
          </a:p>
          <a:p>
            <a:pPr marL="285750" indent="-285750" algn="just">
              <a:buClr>
                <a:srgbClr val="00B0F0"/>
              </a:buClr>
              <a:buFont typeface="Wingdings" panose="05000000000000000000" pitchFamily="2" charset="2"/>
              <a:buChar char="§"/>
            </a:pPr>
            <a:r>
              <a:rPr lang="en-GB" dirty="0"/>
              <a:t>Pro-active control and having a comprehensive license management environment can help in getting rid of avoidable software spending, reducing a company’s overall software budget.</a:t>
            </a:r>
          </a:p>
        </p:txBody>
      </p:sp>
    </p:spTree>
    <p:extLst>
      <p:ext uri="{BB962C8B-B14F-4D97-AF65-F5344CB8AC3E}">
        <p14:creationId xmlns:p14="http://schemas.microsoft.com/office/powerpoint/2010/main" val="356109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1" y="415189"/>
            <a:ext cx="6682677" cy="630000"/>
          </a:xfrm>
          <a:prstGeom prst="rect">
            <a:avLst/>
          </a:prstGeom>
          <a:solidFill>
            <a:schemeClr val="accent1"/>
          </a:solidFill>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pPr>
            <a:r>
              <a:rPr lang="en-US" sz="3200" b="0" dirty="0"/>
              <a:t>LEGAL REGULATIONS FOR INFORMATION SECURITY</a:t>
            </a:r>
            <a:endParaRPr lang="en-US" sz="3200" dirty="0"/>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xmlns="" id="{13BECDA7-C933-4B3B-A529-BC30B739BE12}"/>
              </a:ext>
            </a:extLst>
          </p:cNvPr>
          <p:cNvSpPr/>
          <p:nvPr/>
        </p:nvSpPr>
        <p:spPr>
          <a:xfrm>
            <a:off x="442340" y="198943"/>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Rectangle 7" descr="Scales of Justice">
            <a:extLst>
              <a:ext uri="{FF2B5EF4-FFF2-40B4-BE49-F238E27FC236}">
                <a16:creationId xmlns:a16="http://schemas.microsoft.com/office/drawing/2014/main" xmlns="" id="{09233CBB-F2D3-48A1-9B69-3BCB70106A4F}"/>
              </a:ext>
            </a:extLst>
          </p:cNvPr>
          <p:cNvSpPr/>
          <p:nvPr/>
        </p:nvSpPr>
        <p:spPr>
          <a:xfrm>
            <a:off x="693064" y="407871"/>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TextBox 2">
            <a:extLst>
              <a:ext uri="{FF2B5EF4-FFF2-40B4-BE49-F238E27FC236}">
                <a16:creationId xmlns:a16="http://schemas.microsoft.com/office/drawing/2014/main" xmlns="" id="{49E4E5F1-9FA9-42F9-BA19-F7A5446D8B93}"/>
              </a:ext>
            </a:extLst>
          </p:cNvPr>
          <p:cNvSpPr txBox="1"/>
          <p:nvPr/>
        </p:nvSpPr>
        <p:spPr>
          <a:xfrm>
            <a:off x="220468" y="3560483"/>
            <a:ext cx="3254252" cy="2967479"/>
          </a:xfrm>
          <a:prstGeom prst="rect">
            <a:avLst/>
          </a:prstGeom>
          <a:noFill/>
          <a:ln w="19050" cap="sq">
            <a:solidFill>
              <a:schemeClr val="accent1"/>
            </a:solidFill>
          </a:ln>
        </p:spPr>
        <p:txBody>
          <a:bodyPr wrap="square" rtlCol="0">
            <a:spAutoFit/>
          </a:bodyPr>
          <a:lstStyle/>
          <a:p>
            <a:pPr>
              <a:spcBef>
                <a:spcPts val="400"/>
              </a:spcBef>
              <a:spcAft>
                <a:spcPts val="300"/>
              </a:spcAft>
            </a:pPr>
            <a:r>
              <a:rPr lang="en-GB" sz="2000" b="1" u="sng" dirty="0"/>
              <a:t>GDPR Principles </a:t>
            </a:r>
          </a:p>
          <a:p>
            <a:pPr marL="285750" indent="-285750">
              <a:spcBef>
                <a:spcPts val="400"/>
              </a:spcBef>
              <a:spcAft>
                <a:spcPts val="300"/>
              </a:spcAft>
              <a:buFont typeface="Arial" panose="020B0604020202020204" pitchFamily="34" charset="0"/>
              <a:buChar char="•"/>
            </a:pPr>
            <a:r>
              <a:rPr lang="en-GB" dirty="0"/>
              <a:t>Stored Securely</a:t>
            </a:r>
          </a:p>
          <a:p>
            <a:pPr marL="285750" indent="-285750">
              <a:spcBef>
                <a:spcPts val="400"/>
              </a:spcBef>
              <a:spcAft>
                <a:spcPts val="300"/>
              </a:spcAft>
              <a:buFont typeface="Arial" panose="020B0604020202020204" pitchFamily="34" charset="0"/>
              <a:buChar char="•"/>
            </a:pPr>
            <a:r>
              <a:rPr lang="en-GB" dirty="0"/>
              <a:t>Lawful, fair and transparent </a:t>
            </a:r>
          </a:p>
          <a:p>
            <a:pPr marL="285750" indent="-285750">
              <a:spcBef>
                <a:spcPts val="400"/>
              </a:spcBef>
              <a:spcAft>
                <a:spcPts val="300"/>
              </a:spcAft>
              <a:buFont typeface="Arial" panose="020B0604020202020204" pitchFamily="34" charset="0"/>
              <a:buChar char="•"/>
            </a:pPr>
            <a:r>
              <a:rPr lang="en-GB" dirty="0"/>
              <a:t>Limited to specific purpose </a:t>
            </a:r>
          </a:p>
          <a:p>
            <a:pPr marL="285750" indent="-285750">
              <a:spcBef>
                <a:spcPts val="400"/>
              </a:spcBef>
              <a:spcAft>
                <a:spcPts val="300"/>
              </a:spcAft>
              <a:buFont typeface="Arial" panose="020B0604020202020204" pitchFamily="34" charset="0"/>
              <a:buChar char="•"/>
            </a:pPr>
            <a:r>
              <a:rPr lang="en-GB" dirty="0"/>
              <a:t> Accurate </a:t>
            </a:r>
          </a:p>
          <a:p>
            <a:pPr marL="285750" indent="-285750">
              <a:spcBef>
                <a:spcPts val="400"/>
              </a:spcBef>
              <a:spcAft>
                <a:spcPts val="300"/>
              </a:spcAft>
              <a:buFont typeface="Arial" panose="020B0604020202020204" pitchFamily="34" charset="0"/>
              <a:buChar char="•"/>
            </a:pPr>
            <a:r>
              <a:rPr lang="en-GB" dirty="0"/>
              <a:t> Accountable</a:t>
            </a:r>
          </a:p>
          <a:p>
            <a:pPr marL="285750" indent="-285750">
              <a:spcBef>
                <a:spcPts val="400"/>
              </a:spcBef>
              <a:spcAft>
                <a:spcPts val="300"/>
              </a:spcAft>
              <a:buFont typeface="Arial" panose="020B0604020202020204" pitchFamily="34" charset="0"/>
              <a:buChar char="•"/>
            </a:pPr>
            <a:r>
              <a:rPr lang="en-GB" dirty="0"/>
              <a:t>Data Minimisation  </a:t>
            </a:r>
          </a:p>
          <a:p>
            <a:pPr marL="285750" indent="-285750">
              <a:spcBef>
                <a:spcPts val="400"/>
              </a:spcBef>
              <a:spcAft>
                <a:spcPts val="300"/>
              </a:spcAft>
              <a:buFont typeface="Arial" panose="020B0604020202020204" pitchFamily="34" charset="0"/>
              <a:buChar char="•"/>
            </a:pPr>
            <a:r>
              <a:rPr lang="en-GB" dirty="0"/>
              <a:t>Storage Limitation </a:t>
            </a:r>
          </a:p>
        </p:txBody>
      </p:sp>
      <p:sp>
        <p:nvSpPr>
          <p:cNvPr id="4" name="TextBox 3">
            <a:extLst>
              <a:ext uri="{FF2B5EF4-FFF2-40B4-BE49-F238E27FC236}">
                <a16:creationId xmlns:a16="http://schemas.microsoft.com/office/drawing/2014/main" xmlns="" id="{8DABEE75-BBFF-47B8-A4CA-C39F114887F3}"/>
              </a:ext>
            </a:extLst>
          </p:cNvPr>
          <p:cNvSpPr txBox="1"/>
          <p:nvPr/>
        </p:nvSpPr>
        <p:spPr>
          <a:xfrm>
            <a:off x="8122921" y="2527728"/>
            <a:ext cx="3634739" cy="4216539"/>
          </a:xfrm>
          <a:prstGeom prst="rect">
            <a:avLst/>
          </a:prstGeom>
          <a:noFill/>
          <a:ln w="19050">
            <a:solidFill>
              <a:schemeClr val="accent1"/>
            </a:solidFill>
          </a:ln>
        </p:spPr>
        <p:txBody>
          <a:bodyPr wrap="square" rtlCol="0">
            <a:spAutoFit/>
          </a:bodyPr>
          <a:lstStyle/>
          <a:p>
            <a:r>
              <a:rPr lang="en-GB" sz="2000" b="1" u="sng" dirty="0"/>
              <a:t>Implications &amp; Considerations </a:t>
            </a:r>
          </a:p>
          <a:p>
            <a:pPr>
              <a:spcBef>
                <a:spcPts val="400"/>
              </a:spcBef>
              <a:spcAft>
                <a:spcPts val="300"/>
              </a:spcAft>
            </a:pPr>
            <a:r>
              <a:rPr lang="en-GB" dirty="0"/>
              <a:t>Polices need to be considered </a:t>
            </a:r>
          </a:p>
          <a:p>
            <a:pPr marL="285750" indent="-285750">
              <a:spcBef>
                <a:spcPts val="400"/>
              </a:spcBef>
              <a:spcAft>
                <a:spcPts val="300"/>
              </a:spcAft>
              <a:buFont typeface="Arial" panose="020B0604020202020204" pitchFamily="34" charset="0"/>
              <a:buChar char="•"/>
            </a:pPr>
            <a:r>
              <a:rPr lang="en-GB" dirty="0"/>
              <a:t>Record Management </a:t>
            </a:r>
          </a:p>
          <a:p>
            <a:pPr marL="285750" indent="-285750">
              <a:spcBef>
                <a:spcPts val="400"/>
              </a:spcBef>
              <a:spcAft>
                <a:spcPts val="300"/>
              </a:spcAft>
              <a:buFont typeface="Arial" panose="020B0604020202020204" pitchFamily="34" charset="0"/>
              <a:buChar char="•"/>
            </a:pPr>
            <a:r>
              <a:rPr lang="en-GB" dirty="0"/>
              <a:t>Information Governance </a:t>
            </a:r>
          </a:p>
          <a:p>
            <a:pPr marL="285750" indent="-285750">
              <a:spcBef>
                <a:spcPts val="400"/>
              </a:spcBef>
              <a:spcAft>
                <a:spcPts val="300"/>
              </a:spcAft>
              <a:buFont typeface="Arial" panose="020B0604020202020204" pitchFamily="34" charset="0"/>
              <a:buChar char="•"/>
            </a:pPr>
            <a:r>
              <a:rPr lang="en-GB" dirty="0"/>
              <a:t>Data Retention</a:t>
            </a:r>
          </a:p>
          <a:p>
            <a:pPr marL="285750" indent="-285750">
              <a:spcBef>
                <a:spcPts val="400"/>
              </a:spcBef>
              <a:spcAft>
                <a:spcPts val="300"/>
              </a:spcAft>
              <a:buFont typeface="Arial" panose="020B0604020202020204" pitchFamily="34" charset="0"/>
              <a:buChar char="•"/>
            </a:pPr>
            <a:r>
              <a:rPr lang="en-GB" dirty="0"/>
              <a:t>IT &amp; password security </a:t>
            </a:r>
          </a:p>
          <a:p>
            <a:pPr marL="285750" indent="-285750">
              <a:spcBef>
                <a:spcPts val="400"/>
              </a:spcBef>
              <a:spcAft>
                <a:spcPts val="300"/>
              </a:spcAft>
              <a:buFont typeface="Arial" panose="020B0604020202020204" pitchFamily="34" charset="0"/>
              <a:buChar char="•"/>
            </a:pPr>
            <a:r>
              <a:rPr lang="en-GB" dirty="0"/>
              <a:t>Subject Access Request </a:t>
            </a:r>
          </a:p>
          <a:p>
            <a:pPr marL="285750" indent="-285750">
              <a:spcBef>
                <a:spcPts val="400"/>
              </a:spcBef>
              <a:spcAft>
                <a:spcPts val="300"/>
              </a:spcAft>
              <a:buFont typeface="Arial" panose="020B0604020202020204" pitchFamily="34" charset="0"/>
              <a:buChar char="•"/>
            </a:pPr>
            <a:endParaRPr lang="en-GB" dirty="0"/>
          </a:p>
          <a:p>
            <a:pPr>
              <a:spcBef>
                <a:spcPts val="400"/>
              </a:spcBef>
              <a:spcAft>
                <a:spcPts val="300"/>
              </a:spcAft>
            </a:pPr>
            <a:r>
              <a:rPr lang="en-GB" dirty="0"/>
              <a:t>If/how patients should be advised their data will be stored this way</a:t>
            </a:r>
          </a:p>
          <a:p>
            <a:pPr>
              <a:spcBef>
                <a:spcPts val="400"/>
              </a:spcBef>
              <a:spcAft>
                <a:spcPts val="300"/>
              </a:spcAft>
            </a:pPr>
            <a:r>
              <a:rPr lang="en-GB" dirty="0"/>
              <a:t>Is a secure method of communication being used  </a:t>
            </a:r>
          </a:p>
        </p:txBody>
      </p:sp>
      <p:sp>
        <p:nvSpPr>
          <p:cNvPr id="9" name="TextBox 8">
            <a:extLst>
              <a:ext uri="{FF2B5EF4-FFF2-40B4-BE49-F238E27FC236}">
                <a16:creationId xmlns:a16="http://schemas.microsoft.com/office/drawing/2014/main" xmlns="" id="{A11C3876-1604-40C0-B437-D34532F92666}"/>
              </a:ext>
            </a:extLst>
          </p:cNvPr>
          <p:cNvSpPr txBox="1"/>
          <p:nvPr/>
        </p:nvSpPr>
        <p:spPr>
          <a:xfrm>
            <a:off x="3855207" y="3560483"/>
            <a:ext cx="3634739" cy="2929007"/>
          </a:xfrm>
          <a:prstGeom prst="rect">
            <a:avLst/>
          </a:prstGeom>
          <a:noFill/>
          <a:ln w="19050">
            <a:solidFill>
              <a:schemeClr val="accent1"/>
            </a:solidFill>
          </a:ln>
        </p:spPr>
        <p:txBody>
          <a:bodyPr wrap="square" rtlCol="0">
            <a:spAutoFit/>
          </a:bodyPr>
          <a:lstStyle/>
          <a:p>
            <a:r>
              <a:rPr lang="en-GB" sz="2000" b="1" u="sng" dirty="0"/>
              <a:t>Patient Rights  </a:t>
            </a:r>
          </a:p>
          <a:p>
            <a:pPr marL="285750" indent="-285750">
              <a:spcBef>
                <a:spcPts val="400"/>
              </a:spcBef>
              <a:spcAft>
                <a:spcPts val="300"/>
              </a:spcAft>
              <a:buFont typeface="Arial" panose="020B0604020202020204" pitchFamily="34" charset="0"/>
              <a:buChar char="•"/>
            </a:pPr>
            <a:r>
              <a:rPr lang="en-GB" dirty="0"/>
              <a:t> To be Informed </a:t>
            </a:r>
          </a:p>
          <a:p>
            <a:pPr marL="285750" indent="-285750">
              <a:spcBef>
                <a:spcPts val="400"/>
              </a:spcBef>
              <a:spcAft>
                <a:spcPts val="300"/>
              </a:spcAft>
              <a:buFont typeface="Arial" panose="020B0604020202020204" pitchFamily="34" charset="0"/>
              <a:buChar char="•"/>
            </a:pPr>
            <a:r>
              <a:rPr lang="en-GB" dirty="0"/>
              <a:t>Rectification  </a:t>
            </a:r>
          </a:p>
          <a:p>
            <a:pPr marL="285750" indent="-285750">
              <a:spcBef>
                <a:spcPts val="400"/>
              </a:spcBef>
              <a:spcAft>
                <a:spcPts val="300"/>
              </a:spcAft>
              <a:buFont typeface="Arial" panose="020B0604020202020204" pitchFamily="34" charset="0"/>
              <a:buChar char="•"/>
            </a:pPr>
            <a:r>
              <a:rPr lang="en-GB" dirty="0"/>
              <a:t>To be Erased </a:t>
            </a:r>
          </a:p>
          <a:p>
            <a:pPr marL="285750" indent="-285750">
              <a:spcBef>
                <a:spcPts val="400"/>
              </a:spcBef>
              <a:spcAft>
                <a:spcPts val="300"/>
              </a:spcAft>
              <a:buFont typeface="Arial" panose="020B0604020202020204" pitchFamily="34" charset="0"/>
              <a:buChar char="•"/>
            </a:pPr>
            <a:r>
              <a:rPr lang="en-GB" dirty="0"/>
              <a:t>To Restrict processing </a:t>
            </a:r>
          </a:p>
          <a:p>
            <a:pPr marL="285750" indent="-285750">
              <a:spcBef>
                <a:spcPts val="400"/>
              </a:spcBef>
              <a:spcAft>
                <a:spcPts val="300"/>
              </a:spcAft>
              <a:buFont typeface="Arial" panose="020B0604020202020204" pitchFamily="34" charset="0"/>
              <a:buChar char="•"/>
            </a:pPr>
            <a:r>
              <a:rPr lang="en-GB" dirty="0"/>
              <a:t>Data to Portability </a:t>
            </a:r>
          </a:p>
          <a:p>
            <a:pPr marL="285750" indent="-285750">
              <a:spcBef>
                <a:spcPts val="400"/>
              </a:spcBef>
              <a:spcAft>
                <a:spcPts val="300"/>
              </a:spcAft>
              <a:buFont typeface="Arial" panose="020B0604020202020204" pitchFamily="34" charset="0"/>
              <a:buChar char="•"/>
            </a:pPr>
            <a:r>
              <a:rPr lang="en-GB" dirty="0"/>
              <a:t>To Access - Subject Access Request</a:t>
            </a:r>
          </a:p>
          <a:p>
            <a:pPr marL="285750" indent="-285750">
              <a:spcBef>
                <a:spcPts val="400"/>
              </a:spcBef>
              <a:spcAft>
                <a:spcPts val="300"/>
              </a:spcAft>
              <a:buFont typeface="Arial" panose="020B0604020202020204" pitchFamily="34" charset="0"/>
              <a:buChar char="•"/>
            </a:pPr>
            <a:r>
              <a:rPr lang="en-GB" dirty="0"/>
              <a:t>To Object  </a:t>
            </a:r>
          </a:p>
        </p:txBody>
      </p:sp>
      <p:pic>
        <p:nvPicPr>
          <p:cNvPr id="10" name="Picture 9" descr="Brewing Glossary And Terminology | Cartoon brain, Brain drawing, Free clip  art">
            <a:extLst>
              <a:ext uri="{FF2B5EF4-FFF2-40B4-BE49-F238E27FC236}">
                <a16:creationId xmlns:a16="http://schemas.microsoft.com/office/drawing/2014/main" xmlns="" id="{5BB6DAF3-D945-411E-BBB6-7C599CE04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8882" y="1045189"/>
            <a:ext cx="724662" cy="826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852951B0-FA88-4EF9-9BB2-48D47686C6DC}"/>
              </a:ext>
            </a:extLst>
          </p:cNvPr>
          <p:cNvSpPr txBox="1"/>
          <p:nvPr/>
        </p:nvSpPr>
        <p:spPr>
          <a:xfrm>
            <a:off x="548640" y="1296943"/>
            <a:ext cx="8016240" cy="369332"/>
          </a:xfrm>
          <a:prstGeom prst="rect">
            <a:avLst/>
          </a:prstGeom>
          <a:noFill/>
        </p:spPr>
        <p:txBody>
          <a:bodyPr wrap="square" rtlCol="0">
            <a:spAutoFit/>
          </a:bodyPr>
          <a:lstStyle/>
          <a:p>
            <a:r>
              <a:rPr lang="en-GB" dirty="0"/>
              <a:t>What legal regulations need to be considered for patient confidentiality?</a:t>
            </a:r>
          </a:p>
        </p:txBody>
      </p:sp>
      <p:sp>
        <p:nvSpPr>
          <p:cNvPr id="12" name="TextBox 11">
            <a:extLst>
              <a:ext uri="{FF2B5EF4-FFF2-40B4-BE49-F238E27FC236}">
                <a16:creationId xmlns:a16="http://schemas.microsoft.com/office/drawing/2014/main" xmlns="" id="{440B1700-3BB7-4FA7-B6BF-B7EF4B46C576}"/>
              </a:ext>
            </a:extLst>
          </p:cNvPr>
          <p:cNvSpPr txBox="1"/>
          <p:nvPr/>
        </p:nvSpPr>
        <p:spPr>
          <a:xfrm>
            <a:off x="442340" y="1902167"/>
            <a:ext cx="11315320" cy="723275"/>
          </a:xfrm>
          <a:prstGeom prst="rect">
            <a:avLst/>
          </a:prstGeom>
          <a:noFill/>
        </p:spPr>
        <p:txBody>
          <a:bodyPr wrap="square" rtlCol="0">
            <a:spAutoFit/>
          </a:bodyPr>
          <a:lstStyle/>
          <a:p>
            <a:pPr>
              <a:spcBef>
                <a:spcPts val="600"/>
              </a:spcBef>
            </a:pPr>
            <a:r>
              <a:rPr lang="en-GB" dirty="0"/>
              <a:t>Data Protection Act 	(</a:t>
            </a:r>
            <a:r>
              <a:rPr lang="en-GB" dirty="0" err="1"/>
              <a:t>DPA</a:t>
            </a:r>
            <a:r>
              <a:rPr lang="en-GB" dirty="0"/>
              <a:t>)	General Data Protection Regulation (GDPR)		Access to Health Records Act 1990</a:t>
            </a:r>
          </a:p>
          <a:p>
            <a:pPr>
              <a:spcBef>
                <a:spcPts val="600"/>
              </a:spcBef>
            </a:pPr>
            <a:r>
              <a:rPr lang="en-GB" dirty="0"/>
              <a:t>Caldicott Principles </a:t>
            </a:r>
          </a:p>
        </p:txBody>
      </p:sp>
      <p:sp>
        <p:nvSpPr>
          <p:cNvPr id="14" name="TextBox 13">
            <a:extLst>
              <a:ext uri="{FF2B5EF4-FFF2-40B4-BE49-F238E27FC236}">
                <a16:creationId xmlns:a16="http://schemas.microsoft.com/office/drawing/2014/main" xmlns="" id="{7681B478-81B5-43F4-B9A9-BD779EC8A961}"/>
              </a:ext>
            </a:extLst>
          </p:cNvPr>
          <p:cNvSpPr txBox="1"/>
          <p:nvPr/>
        </p:nvSpPr>
        <p:spPr>
          <a:xfrm>
            <a:off x="403474" y="2833261"/>
            <a:ext cx="7331210" cy="369332"/>
          </a:xfrm>
          <a:prstGeom prst="rect">
            <a:avLst/>
          </a:prstGeom>
          <a:noFill/>
        </p:spPr>
        <p:txBody>
          <a:bodyPr wrap="square" rtlCol="0">
            <a:spAutoFit/>
          </a:bodyPr>
          <a:lstStyle/>
          <a:p>
            <a:r>
              <a:rPr lang="en-GB" dirty="0"/>
              <a:t>Data Controller 		Data Protections Impact Assessment (</a:t>
            </a:r>
            <a:r>
              <a:rPr lang="en-GB" dirty="0" err="1"/>
              <a:t>DPIA</a:t>
            </a:r>
            <a:r>
              <a:rPr lang="en-GB" dirty="0"/>
              <a:t>)</a:t>
            </a:r>
          </a:p>
        </p:txBody>
      </p:sp>
      <p:pic>
        <p:nvPicPr>
          <p:cNvPr id="16" name="Graphic 15" descr="Document outline">
            <a:extLst>
              <a:ext uri="{FF2B5EF4-FFF2-40B4-BE49-F238E27FC236}">
                <a16:creationId xmlns:a16="http://schemas.microsoft.com/office/drawing/2014/main" xmlns="" id="{548B807C-F03B-45FE-BC37-2E7BC449115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0584536" y="515328"/>
            <a:ext cx="914400" cy="914400"/>
          </a:xfrm>
          <a:prstGeom prst="rect">
            <a:avLst/>
          </a:prstGeom>
        </p:spPr>
      </p:pic>
      <p:pic>
        <p:nvPicPr>
          <p:cNvPr id="29" name="Audio 28">
            <a:hlinkClick r:id="" action="ppaction://media"/>
            <a:extLst>
              <a:ext uri="{FF2B5EF4-FFF2-40B4-BE49-F238E27FC236}">
                <a16:creationId xmlns:a16="http://schemas.microsoft.com/office/drawing/2014/main" xmlns="" id="{AC32B1F7-009E-486C-9163-CEC3396C57B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796987582"/>
      </p:ext>
    </p:extLst>
  </p:cSld>
  <p:clrMapOvr>
    <a:masterClrMapping/>
  </p:clrMapOvr>
  <p:transition spd="slow" advTm="20332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9"/>
                </p:tgtEl>
              </p:cMediaNode>
            </p:audio>
          </p:childTnLst>
        </p:cTn>
      </p:par>
    </p:tnLst>
    <p:bldLst>
      <p:bldP spid="3" grpId="0" animBg="1"/>
      <p:bldP spid="4" grpId="0" animBg="1"/>
      <p:bldP spid="9"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2" y="415189"/>
            <a:ext cx="1764448" cy="630000"/>
          </a:xfrm>
          <a:prstGeom prst="rect">
            <a:avLst/>
          </a:prstGeom>
          <a:solidFill>
            <a:schemeClr val="accent1"/>
          </a:solidFill>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defRPr cap="all"/>
            </a:pPr>
            <a:r>
              <a:rPr lang="en-US" sz="3200" b="0" dirty="0"/>
              <a:t>IT POLICIES</a:t>
            </a:r>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xmlns="" id="{16768294-3386-4B6D-A3CF-BDD9B88AAD65}"/>
              </a:ext>
            </a:extLst>
          </p:cNvPr>
          <p:cNvSpPr/>
          <p:nvPr/>
        </p:nvSpPr>
        <p:spPr>
          <a:xfrm>
            <a:off x="442340" y="181189"/>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0" name="Rectangle 9" descr="Document">
            <a:extLst>
              <a:ext uri="{FF2B5EF4-FFF2-40B4-BE49-F238E27FC236}">
                <a16:creationId xmlns:a16="http://schemas.microsoft.com/office/drawing/2014/main" xmlns="" id="{2FDFB0C8-5224-4605-ABBA-32DC0856430B}"/>
              </a:ext>
            </a:extLst>
          </p:cNvPr>
          <p:cNvSpPr/>
          <p:nvPr/>
        </p:nvSpPr>
        <p:spPr>
          <a:xfrm>
            <a:off x="709767" y="390121"/>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xmlns="" id="{96AB6A34-B7EA-47F6-8BE4-B3C000941470}"/>
              </a:ext>
            </a:extLst>
          </p:cNvPr>
          <p:cNvSpPr txBox="1"/>
          <p:nvPr/>
        </p:nvSpPr>
        <p:spPr>
          <a:xfrm>
            <a:off x="292968" y="1717685"/>
            <a:ext cx="8768913" cy="4524315"/>
          </a:xfrm>
          <a:prstGeom prst="rect">
            <a:avLst/>
          </a:prstGeom>
          <a:noFill/>
        </p:spPr>
        <p:txBody>
          <a:bodyPr wrap="square">
            <a:spAutoFit/>
          </a:bodyPr>
          <a:lstStyle/>
          <a:p>
            <a:pPr marL="285750" indent="-285750" algn="l" rtl="0" fontAlgn="base">
              <a:buClr>
                <a:srgbClr val="00B0F0"/>
              </a:buClr>
              <a:buFont typeface="Wingdings" panose="05000000000000000000" pitchFamily="2" charset="2"/>
              <a:buChar char="§"/>
            </a:pPr>
            <a:r>
              <a:rPr lang="en-US" b="1" i="0" u="none" strike="noStrike" dirty="0">
                <a:solidFill>
                  <a:srgbClr val="000000"/>
                </a:solidFill>
                <a:effectLst/>
              </a:rPr>
              <a:t>Responsible Use of device Policy</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r>
              <a:rPr lang="en-US" b="0" i="0" u="none" strike="noStrike" dirty="0">
                <a:solidFill>
                  <a:srgbClr val="000000"/>
                </a:solidFill>
                <a:effectLst/>
              </a:rPr>
              <a:t>Hospital staff must be very disciplined in the working environment so as to prevent  using their devices for inappropriate things </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endParaRPr lang="en-US" b="0" i="0" dirty="0">
              <a:solidFill>
                <a:srgbClr val="000000"/>
              </a:solidFill>
              <a:effectLst/>
              <a:latin typeface="Arial" panose="020B0604020202020204" pitchFamily="34" charset="0"/>
            </a:endParaRPr>
          </a:p>
          <a:p>
            <a:pPr marL="285750" indent="-285750" algn="l" rtl="0" fontAlgn="base">
              <a:buClr>
                <a:srgbClr val="00B0F0"/>
              </a:buClr>
              <a:buFont typeface="Wingdings" panose="05000000000000000000" pitchFamily="2" charset="2"/>
              <a:buChar char="§"/>
            </a:pPr>
            <a:r>
              <a:rPr lang="en-US" b="1" i="0" u="none" strike="noStrike" dirty="0">
                <a:solidFill>
                  <a:srgbClr val="000000"/>
                </a:solidFill>
                <a:effectLst/>
              </a:rPr>
              <a:t>Data classification and handling policy</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r>
              <a:rPr lang="en-US" b="0" i="0" u="none" strike="noStrike" dirty="0">
                <a:solidFill>
                  <a:srgbClr val="000000"/>
                </a:solidFill>
                <a:effectLst/>
              </a:rPr>
              <a:t>In order to protect the integrity of the organization, hospital staff must be very disciplined when using their personal device for the hospital work in a sense that they</a:t>
            </a:r>
            <a:r>
              <a:rPr lang="en-US" b="0" i="0" dirty="0">
                <a:solidFill>
                  <a:srgbClr val="000000"/>
                </a:solidFill>
                <a:effectLst/>
              </a:rPr>
              <a:t>​</a:t>
            </a:r>
          </a:p>
          <a:p>
            <a:pPr algn="l" rtl="0" fontAlgn="base"/>
            <a:endParaRPr lang="en-US" b="0" i="0" dirty="0">
              <a:solidFill>
                <a:srgbClr val="000000"/>
              </a:solidFill>
              <a:effectLst/>
              <a:latin typeface="Arial" panose="020B0604020202020204" pitchFamily="34" charset="0"/>
            </a:endParaRPr>
          </a:p>
          <a:p>
            <a:pPr marL="285750" indent="-285750" algn="l" rtl="0" fontAlgn="base">
              <a:buClr>
                <a:srgbClr val="00B0F0"/>
              </a:buClr>
              <a:buFont typeface="Wingdings" panose="05000000000000000000" pitchFamily="2" charset="2"/>
              <a:buChar char="§"/>
            </a:pPr>
            <a:r>
              <a:rPr lang="en-US" b="1" i="0" u="none" strike="noStrike" dirty="0">
                <a:solidFill>
                  <a:srgbClr val="000000"/>
                </a:solidFill>
                <a:effectLst/>
              </a:rPr>
              <a:t>Password management policy</a:t>
            </a:r>
            <a:r>
              <a:rPr lang="en-US" b="0" i="0" dirty="0">
                <a:solidFill>
                  <a:srgbClr val="000000"/>
                </a:solidFill>
                <a:effectLst/>
              </a:rPr>
              <a:t>​</a:t>
            </a:r>
          </a:p>
          <a:p>
            <a:pPr algn="l" rtl="0" fontAlgn="base"/>
            <a:r>
              <a:rPr lang="en-US" b="0" i="0" u="none" strike="noStrike" dirty="0">
                <a:solidFill>
                  <a:srgbClr val="000000"/>
                </a:solidFill>
                <a:effectLst/>
              </a:rPr>
              <a:t>This simply means supercharging your password or complexing your passwords to prevent easy guessing</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endParaRPr lang="en-US" b="0" i="0" dirty="0">
              <a:solidFill>
                <a:srgbClr val="000000"/>
              </a:solidFill>
              <a:effectLst/>
              <a:latin typeface="Arial" panose="020B0604020202020204" pitchFamily="34" charset="0"/>
            </a:endParaRPr>
          </a:p>
          <a:p>
            <a:pPr marL="285750" indent="-285750" algn="l" rtl="0" fontAlgn="base">
              <a:buClr>
                <a:srgbClr val="00B0F0"/>
              </a:buClr>
              <a:buFont typeface="Wingdings" panose="05000000000000000000" pitchFamily="2" charset="2"/>
              <a:buChar char="§"/>
            </a:pPr>
            <a:r>
              <a:rPr lang="en-US" b="1" i="0" u="none" strike="noStrike" dirty="0">
                <a:solidFill>
                  <a:srgbClr val="000000"/>
                </a:solidFill>
                <a:effectLst/>
              </a:rPr>
              <a:t>Network access and usage policy</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r>
              <a:rPr lang="en-US" b="0" i="0" u="none" strike="noStrike" dirty="0">
                <a:solidFill>
                  <a:srgbClr val="000000"/>
                </a:solidFill>
                <a:effectLst/>
              </a:rPr>
              <a:t>The hospital first of all should have a private network on its own embedded with firewalls and restrictions </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0717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jected stamp animation alpha channel Stock Footage Video (100%  Royalty-free) 1022957413 | Shutterstock">
            <a:extLst>
              <a:ext uri="{FF2B5EF4-FFF2-40B4-BE49-F238E27FC236}">
                <a16:creationId xmlns:a16="http://schemas.microsoft.com/office/drawing/2014/main" xmlns="" id="{4977132E-58F1-47C8-835B-98C2542AC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37754">
            <a:off x="5166982" y="2314302"/>
            <a:ext cx="3072802" cy="172652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50EE249-95A0-4C5C-9FA2-3D8FB419CA7E}"/>
              </a:ext>
            </a:extLst>
          </p:cNvPr>
          <p:cNvSpPr txBox="1"/>
          <p:nvPr/>
        </p:nvSpPr>
        <p:spPr>
          <a:xfrm>
            <a:off x="676318" y="2587624"/>
            <a:ext cx="6094520" cy="369332"/>
          </a:xfrm>
          <a:prstGeom prst="rect">
            <a:avLst/>
          </a:prstGeom>
          <a:noFill/>
        </p:spPr>
        <p:txBody>
          <a:bodyPr wrap="square">
            <a:spAutoFit/>
          </a:bodyPr>
          <a:lstStyle/>
          <a:p>
            <a:r>
              <a:rPr lang="en-GB" dirty="0"/>
              <a:t>Refusal of an FOI request.</a:t>
            </a:r>
          </a:p>
        </p:txBody>
      </p:sp>
      <p:sp>
        <p:nvSpPr>
          <p:cNvPr id="18" name="TextBox 17">
            <a:extLst>
              <a:ext uri="{FF2B5EF4-FFF2-40B4-BE49-F238E27FC236}">
                <a16:creationId xmlns:a16="http://schemas.microsoft.com/office/drawing/2014/main" xmlns="" id="{8563A8EA-F2C5-4E74-8103-8D26249FEBE6}"/>
              </a:ext>
            </a:extLst>
          </p:cNvPr>
          <p:cNvSpPr txBox="1"/>
          <p:nvPr/>
        </p:nvSpPr>
        <p:spPr>
          <a:xfrm>
            <a:off x="676318" y="1837647"/>
            <a:ext cx="6094520" cy="369332"/>
          </a:xfrm>
          <a:prstGeom prst="rect">
            <a:avLst/>
          </a:prstGeom>
          <a:noFill/>
        </p:spPr>
        <p:txBody>
          <a:bodyPr wrap="square">
            <a:spAutoFit/>
          </a:bodyPr>
          <a:lstStyle/>
          <a:p>
            <a:r>
              <a:rPr lang="en-GB" dirty="0">
                <a:solidFill>
                  <a:srgbClr val="FF0000"/>
                </a:solidFill>
              </a:rPr>
              <a:t>Unless there is a good reason for them not to.</a:t>
            </a:r>
          </a:p>
        </p:txBody>
      </p:sp>
      <p:sp>
        <p:nvSpPr>
          <p:cNvPr id="16" name="TextBox 15">
            <a:extLst>
              <a:ext uri="{FF2B5EF4-FFF2-40B4-BE49-F238E27FC236}">
                <a16:creationId xmlns:a16="http://schemas.microsoft.com/office/drawing/2014/main" xmlns="" id="{42D691C7-B2DB-4D82-8FDD-9111E66F5211}"/>
              </a:ext>
            </a:extLst>
          </p:cNvPr>
          <p:cNvSpPr txBox="1"/>
          <p:nvPr/>
        </p:nvSpPr>
        <p:spPr>
          <a:xfrm>
            <a:off x="676916" y="1572920"/>
            <a:ext cx="7561562" cy="369332"/>
          </a:xfrm>
          <a:prstGeom prst="rect">
            <a:avLst/>
          </a:prstGeom>
          <a:noFill/>
        </p:spPr>
        <p:txBody>
          <a:bodyPr wrap="square">
            <a:spAutoFit/>
          </a:bodyPr>
          <a:lstStyle/>
          <a:p>
            <a:r>
              <a:rPr lang="en-GB" dirty="0"/>
              <a:t>Members of the public are entitled to request information from public authorities.</a:t>
            </a:r>
          </a:p>
        </p:txBody>
      </p:sp>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2" y="415189"/>
            <a:ext cx="2616704" cy="630000"/>
          </a:xfrm>
          <a:prstGeom prst="rect">
            <a:avLst/>
          </a:prstGeom>
          <a:solidFill>
            <a:schemeClr val="accent1"/>
          </a:solidFill>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defRPr cap="all"/>
            </a:pPr>
            <a:r>
              <a:rPr lang="en-US" sz="3200" dirty="0"/>
              <a:t>FOI ACT REQUESTS</a:t>
            </a:r>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xmlns="" id="{73173A57-4229-4269-9D13-372DF0691FA9}"/>
              </a:ext>
            </a:extLst>
          </p:cNvPr>
          <p:cNvSpPr/>
          <p:nvPr/>
        </p:nvSpPr>
        <p:spPr>
          <a:xfrm>
            <a:off x="442339" y="172311"/>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8" name="Rectangle 7" descr="User">
            <a:extLst>
              <a:ext uri="{FF2B5EF4-FFF2-40B4-BE49-F238E27FC236}">
                <a16:creationId xmlns:a16="http://schemas.microsoft.com/office/drawing/2014/main" xmlns="" id="{C6342DF7-C82E-491C-9B81-E440F5080912}"/>
              </a:ext>
            </a:extLst>
          </p:cNvPr>
          <p:cNvSpPr/>
          <p:nvPr/>
        </p:nvSpPr>
        <p:spPr>
          <a:xfrm>
            <a:off x="676318" y="406320"/>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4" name="Group 3">
            <a:extLst>
              <a:ext uri="{FF2B5EF4-FFF2-40B4-BE49-F238E27FC236}">
                <a16:creationId xmlns:a16="http://schemas.microsoft.com/office/drawing/2014/main" xmlns="" id="{5975A958-3716-468D-9BB6-BC1FA27C3BE1}"/>
              </a:ext>
            </a:extLst>
          </p:cNvPr>
          <p:cNvGrpSpPr/>
          <p:nvPr/>
        </p:nvGrpSpPr>
        <p:grpSpPr>
          <a:xfrm>
            <a:off x="6424618" y="-62146"/>
            <a:ext cx="4707979" cy="1455938"/>
            <a:chOff x="6415740" y="0"/>
            <a:chExt cx="4707979" cy="1455938"/>
          </a:xfrm>
        </p:grpSpPr>
        <p:pic>
          <p:nvPicPr>
            <p:cNvPr id="1026" name="Picture 2" descr="Diverse Crowd Holding Sign Images – Browse 313 Stock Photos, Vectors, and  Video | Adobe Stock">
              <a:extLst>
                <a:ext uri="{FF2B5EF4-FFF2-40B4-BE49-F238E27FC236}">
                  <a16:creationId xmlns:a16="http://schemas.microsoft.com/office/drawing/2014/main" xmlns="" id="{20EEA76F-5F5B-4612-AA25-5F9C198B1A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40" y="0"/>
              <a:ext cx="4707979" cy="14559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89CFD125-D6C0-482B-AB16-7C589FB67F99}"/>
                </a:ext>
              </a:extLst>
            </p:cNvPr>
            <p:cNvSpPr txBox="1"/>
            <p:nvPr/>
          </p:nvSpPr>
          <p:spPr>
            <a:xfrm>
              <a:off x="6694505" y="536600"/>
              <a:ext cx="4260531" cy="400110"/>
            </a:xfrm>
            <a:prstGeom prst="rect">
              <a:avLst/>
            </a:prstGeom>
            <a:noFill/>
          </p:spPr>
          <p:txBody>
            <a:bodyPr wrap="square" rtlCol="0">
              <a:spAutoFit/>
            </a:bodyPr>
            <a:lstStyle/>
            <a:p>
              <a:r>
                <a:rPr lang="en-GB" sz="2000" dirty="0">
                  <a:solidFill>
                    <a:srgbClr val="0070C0"/>
                  </a:solidFill>
                </a:rPr>
                <a:t>How many cyber-attacks have you had?</a:t>
              </a:r>
            </a:p>
          </p:txBody>
        </p:sp>
      </p:grpSp>
      <p:sp>
        <p:nvSpPr>
          <p:cNvPr id="14" name="TextBox 13">
            <a:extLst>
              <a:ext uri="{FF2B5EF4-FFF2-40B4-BE49-F238E27FC236}">
                <a16:creationId xmlns:a16="http://schemas.microsoft.com/office/drawing/2014/main" xmlns="" id="{8BFE7111-B66C-419D-9997-F2677BE44F93}"/>
              </a:ext>
            </a:extLst>
          </p:cNvPr>
          <p:cNvSpPr txBox="1"/>
          <p:nvPr/>
        </p:nvSpPr>
        <p:spPr>
          <a:xfrm>
            <a:off x="372867" y="1299315"/>
            <a:ext cx="6094520" cy="369332"/>
          </a:xfrm>
          <a:prstGeom prst="rect">
            <a:avLst/>
          </a:prstGeom>
          <a:noFill/>
        </p:spPr>
        <p:txBody>
          <a:bodyPr wrap="square">
            <a:spAutoFit/>
          </a:bodyPr>
          <a:lstStyle/>
          <a:p>
            <a:pPr marL="285750" indent="-285750">
              <a:buClr>
                <a:srgbClr val="00B0F0"/>
              </a:buClr>
              <a:buFont typeface="Wingdings" panose="05000000000000000000" pitchFamily="2" charset="2"/>
              <a:buChar char="§"/>
            </a:pPr>
            <a:r>
              <a:rPr lang="en-GB" b="1" dirty="0"/>
              <a:t>The Freedom of Information Act 2000</a:t>
            </a:r>
            <a:r>
              <a:rPr lang="en-GB" dirty="0"/>
              <a:t> </a:t>
            </a:r>
          </a:p>
        </p:txBody>
      </p:sp>
      <p:sp>
        <p:nvSpPr>
          <p:cNvPr id="19" name="TextBox 18">
            <a:extLst>
              <a:ext uri="{FF2B5EF4-FFF2-40B4-BE49-F238E27FC236}">
                <a16:creationId xmlns:a16="http://schemas.microsoft.com/office/drawing/2014/main" xmlns="" id="{06D600B8-0451-4B9C-A47A-C15119165814}"/>
              </a:ext>
            </a:extLst>
          </p:cNvPr>
          <p:cNvSpPr txBox="1"/>
          <p:nvPr/>
        </p:nvSpPr>
        <p:spPr>
          <a:xfrm>
            <a:off x="372867" y="2302132"/>
            <a:ext cx="6094520" cy="369332"/>
          </a:xfrm>
          <a:prstGeom prst="rect">
            <a:avLst/>
          </a:prstGeom>
          <a:noFill/>
        </p:spPr>
        <p:txBody>
          <a:bodyPr wrap="square">
            <a:spAutoFit/>
          </a:bodyPr>
          <a:lstStyle/>
          <a:p>
            <a:pPr marL="285750" indent="-285750">
              <a:buClr>
                <a:srgbClr val="00B0F0"/>
              </a:buClr>
              <a:buFont typeface="Wingdings" panose="05000000000000000000" pitchFamily="2" charset="2"/>
              <a:buChar char="§"/>
            </a:pPr>
            <a:r>
              <a:rPr lang="en-GB" b="1" dirty="0"/>
              <a:t>Article 17 of the FOI Act (Article 16 of the Scotland Act) </a:t>
            </a:r>
            <a:r>
              <a:rPr lang="en-GB" dirty="0"/>
              <a:t> </a:t>
            </a:r>
          </a:p>
        </p:txBody>
      </p:sp>
      <p:sp>
        <p:nvSpPr>
          <p:cNvPr id="29" name="TextBox 28">
            <a:extLst>
              <a:ext uri="{FF2B5EF4-FFF2-40B4-BE49-F238E27FC236}">
                <a16:creationId xmlns:a16="http://schemas.microsoft.com/office/drawing/2014/main" xmlns="" id="{43C9E4AA-ECFD-4D50-8C45-67C92455CF35}"/>
              </a:ext>
            </a:extLst>
          </p:cNvPr>
          <p:cNvSpPr txBox="1"/>
          <p:nvPr/>
        </p:nvSpPr>
        <p:spPr>
          <a:xfrm>
            <a:off x="372867" y="3061454"/>
            <a:ext cx="6094520" cy="369332"/>
          </a:xfrm>
          <a:prstGeom prst="rect">
            <a:avLst/>
          </a:prstGeom>
          <a:noFill/>
        </p:spPr>
        <p:txBody>
          <a:bodyPr wrap="square">
            <a:spAutoFit/>
          </a:bodyPr>
          <a:lstStyle/>
          <a:p>
            <a:pPr marL="285750" indent="-285750">
              <a:buClr>
                <a:srgbClr val="00B0F0"/>
              </a:buClr>
              <a:buFont typeface="Wingdings" panose="05000000000000000000" pitchFamily="2" charset="2"/>
              <a:buChar char="§"/>
            </a:pPr>
            <a:r>
              <a:rPr lang="en-GB" b="1" dirty="0"/>
              <a:t>Requests regarding number of security attacks? </a:t>
            </a:r>
            <a:r>
              <a:rPr lang="en-GB" dirty="0"/>
              <a:t> </a:t>
            </a:r>
          </a:p>
        </p:txBody>
      </p:sp>
      <p:sp>
        <p:nvSpPr>
          <p:cNvPr id="32" name="TextBox 31">
            <a:extLst>
              <a:ext uri="{FF2B5EF4-FFF2-40B4-BE49-F238E27FC236}">
                <a16:creationId xmlns:a16="http://schemas.microsoft.com/office/drawing/2014/main" xmlns="" id="{A1ABE3BC-40DD-4BC1-8EC8-193FBF8CD963}"/>
              </a:ext>
            </a:extLst>
          </p:cNvPr>
          <p:cNvSpPr txBox="1"/>
          <p:nvPr/>
        </p:nvSpPr>
        <p:spPr>
          <a:xfrm>
            <a:off x="676318" y="3412150"/>
            <a:ext cx="10287596" cy="2031325"/>
          </a:xfrm>
          <a:prstGeom prst="rect">
            <a:avLst/>
          </a:prstGeom>
          <a:noFill/>
        </p:spPr>
        <p:txBody>
          <a:bodyPr wrap="square">
            <a:spAutoFit/>
          </a:bodyPr>
          <a:lstStyle/>
          <a:p>
            <a:pPr algn="just"/>
            <a:r>
              <a:rPr lang="en-GB" dirty="0"/>
              <a:t>Refusal on the basis of:</a:t>
            </a:r>
          </a:p>
          <a:p>
            <a:pPr marL="285750" indent="-285750" algn="just">
              <a:buClr>
                <a:srgbClr val="00B0F0"/>
              </a:buClr>
              <a:buFont typeface="Arial" panose="020B0604020202020204" pitchFamily="34" charset="0"/>
              <a:buChar char="•"/>
            </a:pPr>
            <a:r>
              <a:rPr lang="en-GB" dirty="0"/>
              <a:t>Article 36 (30 Scotland), Prejudice to effective conduct of public affairs.</a:t>
            </a:r>
          </a:p>
          <a:p>
            <a:pPr marL="285750" indent="-285750" algn="just">
              <a:buClr>
                <a:srgbClr val="00B0F0"/>
              </a:buClr>
              <a:buFont typeface="Arial" panose="020B0604020202020204" pitchFamily="34" charset="0"/>
              <a:buChar char="•"/>
            </a:pPr>
            <a:r>
              <a:rPr lang="en-GB" dirty="0"/>
              <a:t>Article 31.1.a (35.1.a Scotland), the prevention or detection of crime:</a:t>
            </a:r>
          </a:p>
          <a:p>
            <a:pPr algn="just">
              <a:buClr>
                <a:srgbClr val="00B0F0"/>
              </a:buClr>
            </a:pPr>
            <a:r>
              <a:rPr lang="en-GB" dirty="0"/>
              <a:t>	</a:t>
            </a:r>
            <a:r>
              <a:rPr lang="en-GB" sz="1800" b="1" dirty="0">
                <a:solidFill>
                  <a:srgbClr val="FF0000"/>
                </a:solidFill>
              </a:rPr>
              <a:t>Section 31.—(3) The duty to confirm or deny does not arise if, or to the extent that compliance with 	section 1(1)(a) would or would be likely to, prejudice any of the matters mentioned in subsection (1).</a:t>
            </a:r>
          </a:p>
          <a:p>
            <a:pPr algn="just">
              <a:buClr>
                <a:srgbClr val="00B0F0"/>
              </a:buClr>
            </a:pPr>
            <a:endParaRPr lang="en-GB" dirty="0"/>
          </a:p>
          <a:p>
            <a:pPr algn="just"/>
            <a:endParaRPr lang="en-GB" dirty="0"/>
          </a:p>
        </p:txBody>
      </p:sp>
      <p:grpSp>
        <p:nvGrpSpPr>
          <p:cNvPr id="28" name="Group 27">
            <a:extLst>
              <a:ext uri="{FF2B5EF4-FFF2-40B4-BE49-F238E27FC236}">
                <a16:creationId xmlns:a16="http://schemas.microsoft.com/office/drawing/2014/main" xmlns="" id="{784AE3C8-95BE-4AAB-AE69-EDD32931BE41}"/>
              </a:ext>
            </a:extLst>
          </p:cNvPr>
          <p:cNvGrpSpPr/>
          <p:nvPr/>
        </p:nvGrpSpPr>
        <p:grpSpPr>
          <a:xfrm>
            <a:off x="229972" y="5063647"/>
            <a:ext cx="11483492" cy="1514797"/>
            <a:chOff x="65380" y="5049492"/>
            <a:chExt cx="11483492" cy="1514797"/>
          </a:xfrm>
        </p:grpSpPr>
        <p:sp>
          <p:nvSpPr>
            <p:cNvPr id="34" name="TextBox 33">
              <a:extLst>
                <a:ext uri="{FF2B5EF4-FFF2-40B4-BE49-F238E27FC236}">
                  <a16:creationId xmlns:a16="http://schemas.microsoft.com/office/drawing/2014/main" xmlns="" id="{33330B96-7A85-40FA-938A-9325980427EF}"/>
                </a:ext>
              </a:extLst>
            </p:cNvPr>
            <p:cNvSpPr txBox="1"/>
            <p:nvPr/>
          </p:nvSpPr>
          <p:spPr>
            <a:xfrm>
              <a:off x="1807930" y="5049492"/>
              <a:ext cx="8576140" cy="369332"/>
            </a:xfrm>
            <a:prstGeom prst="rect">
              <a:avLst/>
            </a:prstGeom>
            <a:noFill/>
          </p:spPr>
          <p:txBody>
            <a:bodyPr wrap="square">
              <a:spAutoFit/>
            </a:bodyPr>
            <a:lstStyle/>
            <a:p>
              <a:r>
                <a:rPr lang="en-GB" dirty="0"/>
                <a:t>FACTORS AGAINST CONFIRMING OR DENYING IF WE HOLD RELEVANT INFORMATION</a:t>
              </a:r>
            </a:p>
          </p:txBody>
        </p:sp>
        <p:sp>
          <p:nvSpPr>
            <p:cNvPr id="35" name="TextBox 34">
              <a:extLst>
                <a:ext uri="{FF2B5EF4-FFF2-40B4-BE49-F238E27FC236}">
                  <a16:creationId xmlns:a16="http://schemas.microsoft.com/office/drawing/2014/main" xmlns="" id="{1A3E0588-6800-4F43-A0C6-93F3D1052576}"/>
                </a:ext>
              </a:extLst>
            </p:cNvPr>
            <p:cNvSpPr txBox="1"/>
            <p:nvPr/>
          </p:nvSpPr>
          <p:spPr>
            <a:xfrm>
              <a:off x="65380" y="5363960"/>
              <a:ext cx="5366727" cy="1200329"/>
            </a:xfrm>
            <a:prstGeom prst="rect">
              <a:avLst/>
            </a:prstGeom>
            <a:noFill/>
          </p:spPr>
          <p:txBody>
            <a:bodyPr wrap="square">
              <a:spAutoFit/>
            </a:bodyPr>
            <a:lstStyle/>
            <a:p>
              <a:pPr marL="285750" indent="-285750" algn="just">
                <a:buClr>
                  <a:schemeClr val="accent1"/>
                </a:buClr>
                <a:buFont typeface="Wingdings" panose="05000000000000000000" pitchFamily="2" charset="2"/>
                <a:buChar char="§"/>
              </a:pPr>
              <a:r>
                <a:rPr lang="en-GB" dirty="0"/>
                <a:t>Increase in potential vulnerability and risk of future successful attacks.</a:t>
              </a:r>
            </a:p>
            <a:p>
              <a:pPr marL="285750" indent="-285750" algn="just">
                <a:buClr>
                  <a:schemeClr val="accent1"/>
                </a:buClr>
                <a:buFont typeface="Wingdings" panose="05000000000000000000" pitchFamily="2" charset="2"/>
                <a:buChar char="§"/>
              </a:pPr>
              <a:r>
                <a:rPr lang="en-GB" dirty="0"/>
                <a:t>Provision of information to malicious parties which may assist in executing a criminal act. </a:t>
              </a:r>
            </a:p>
          </p:txBody>
        </p:sp>
        <p:sp>
          <p:nvSpPr>
            <p:cNvPr id="36" name="TextBox 35">
              <a:extLst>
                <a:ext uri="{FF2B5EF4-FFF2-40B4-BE49-F238E27FC236}">
                  <a16:creationId xmlns:a16="http://schemas.microsoft.com/office/drawing/2014/main" xmlns="" id="{94747BF3-659F-4363-9CD7-30B449766170}"/>
                </a:ext>
              </a:extLst>
            </p:cNvPr>
            <p:cNvSpPr txBox="1"/>
            <p:nvPr/>
          </p:nvSpPr>
          <p:spPr>
            <a:xfrm>
              <a:off x="5820116" y="5363960"/>
              <a:ext cx="5728756" cy="1200329"/>
            </a:xfrm>
            <a:prstGeom prst="rect">
              <a:avLst/>
            </a:prstGeom>
            <a:noFill/>
          </p:spPr>
          <p:txBody>
            <a:bodyPr wrap="square">
              <a:spAutoFit/>
            </a:bodyPr>
            <a:lstStyle/>
            <a:p>
              <a:pPr marL="285750" indent="-285750" algn="just">
                <a:buClr>
                  <a:schemeClr val="accent1"/>
                </a:buClr>
                <a:buFont typeface="Wingdings" panose="05000000000000000000" pitchFamily="2" charset="2"/>
                <a:buChar char="§"/>
              </a:pPr>
              <a:r>
                <a:rPr lang="en-GB" dirty="0"/>
                <a:t>Exposing the organisation’s cyber security arrangements. </a:t>
              </a:r>
            </a:p>
            <a:p>
              <a:pPr algn="just">
                <a:buClr>
                  <a:schemeClr val="accent1"/>
                </a:buClr>
              </a:pPr>
              <a:endParaRPr lang="en-GB" dirty="0"/>
            </a:p>
            <a:p>
              <a:pPr marL="285750" indent="-285750" algn="just">
                <a:buClr>
                  <a:schemeClr val="accent1"/>
                </a:buClr>
                <a:buFont typeface="Wingdings" panose="05000000000000000000" pitchFamily="2" charset="2"/>
                <a:buChar char="§"/>
              </a:pPr>
              <a:r>
                <a:rPr lang="en-GB" dirty="0"/>
                <a:t>Provision of useful confirmation to malicious parties about which of their methods of attack have been successful.</a:t>
              </a:r>
            </a:p>
          </p:txBody>
        </p:sp>
      </p:grpSp>
      <p:sp>
        <p:nvSpPr>
          <p:cNvPr id="30" name="Rectangle: Rounded Corners 29">
            <a:extLst>
              <a:ext uri="{FF2B5EF4-FFF2-40B4-BE49-F238E27FC236}">
                <a16:creationId xmlns:a16="http://schemas.microsoft.com/office/drawing/2014/main" xmlns="" id="{D0BC5F3E-9C64-4F91-BECA-F56E635B7DAE}"/>
              </a:ext>
            </a:extLst>
          </p:cNvPr>
          <p:cNvSpPr/>
          <p:nvPr/>
        </p:nvSpPr>
        <p:spPr>
          <a:xfrm>
            <a:off x="229973" y="5063647"/>
            <a:ext cx="11547500" cy="1584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Audio 9">
            <a:hlinkClick r:id="" action="ppaction://media"/>
            <a:extLst>
              <a:ext uri="{FF2B5EF4-FFF2-40B4-BE49-F238E27FC236}">
                <a16:creationId xmlns:a16="http://schemas.microsoft.com/office/drawing/2014/main" xmlns="" id="{1056E001-337C-4B02-A27C-DA1B188AB5E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251776136"/>
      </p:ext>
    </p:extLst>
  </p:cSld>
  <p:clrMapOvr>
    <a:masterClrMapping/>
  </p:clrMapOvr>
  <mc:AlternateContent xmlns:mc="http://schemas.openxmlformats.org/markup-compatibility/2006" xmlns:p14="http://schemas.microsoft.com/office/powerpoint/2010/main">
    <mc:Choice Requires="p14">
      <p:transition spd="slow" p14:dur="2000" advTm="236801"/>
    </mc:Choice>
    <mc:Fallback xmlns="">
      <p:transition spd="slow" advTm="236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anim calcmode="lin" valueType="num">
                                      <p:cBhvr>
                                        <p:cTn id="31" dur="500" fill="hold"/>
                                        <p:tgtEl>
                                          <p:spTgt spid="1028"/>
                                        </p:tgtEl>
                                        <p:attrNameLst>
                                          <p:attrName>ppt_w</p:attrName>
                                        </p:attrNameLst>
                                      </p:cBhvr>
                                      <p:tavLst>
                                        <p:tav tm="0">
                                          <p:val>
                                            <p:fltVal val="0"/>
                                          </p:val>
                                        </p:tav>
                                        <p:tav tm="100000">
                                          <p:val>
                                            <p:strVal val="#ppt_w"/>
                                          </p:val>
                                        </p:tav>
                                      </p:tavLst>
                                    </p:anim>
                                    <p:anim calcmode="lin" valueType="num">
                                      <p:cBhvr>
                                        <p:cTn id="32" dur="500" fill="hold"/>
                                        <p:tgtEl>
                                          <p:spTgt spid="1028"/>
                                        </p:tgtEl>
                                        <p:attrNameLst>
                                          <p:attrName>ppt_h</p:attrName>
                                        </p:attrNameLst>
                                      </p:cBhvr>
                                      <p:tavLst>
                                        <p:tav tm="0">
                                          <p:val>
                                            <p:fltVal val="0"/>
                                          </p:val>
                                        </p:tav>
                                        <p:tav tm="100000">
                                          <p:val>
                                            <p:strVal val="#ppt_h"/>
                                          </p:val>
                                        </p:tav>
                                      </p:tavLst>
                                    </p:anim>
                                    <p:animEffect transition="in" filter="fade">
                                      <p:cBhvr>
                                        <p:cTn id="33" dur="500"/>
                                        <p:tgtEl>
                                          <p:spTgt spid="102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10"/>
                </p:tgtEl>
              </p:cMediaNode>
            </p:audio>
          </p:childTnLst>
        </p:cTn>
      </p:par>
    </p:tnLst>
    <p:bldLst>
      <p:bldP spid="21" grpId="0"/>
      <p:bldP spid="18" grpId="0"/>
      <p:bldP spid="16" grpId="0"/>
      <p:bldP spid="14" grpId="0"/>
      <p:bldP spid="19" grpId="0"/>
      <p:bldP spid="29" grpId="0"/>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1" y="364389"/>
            <a:ext cx="6779049" cy="826498"/>
          </a:xfrm>
          <a:prstGeom prst="rect">
            <a:avLst/>
          </a:prstGeom>
          <a:solidFill>
            <a:schemeClr val="accent1"/>
          </a:solidFill>
        </p:spPr>
        <p:txBody>
          <a:bodyPr>
            <a:normAutofit fontScale="92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defRPr cap="all"/>
            </a:pPr>
            <a:r>
              <a:rPr lang="en-US" sz="3200" dirty="0"/>
              <a:t>CRITICAL INFRASTRUCTURE And SECURITY MEASURES</a:t>
            </a:r>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xmlns="" id="{68A6D243-323C-4D46-966F-C485DC3AF4A0}"/>
              </a:ext>
            </a:extLst>
          </p:cNvPr>
          <p:cNvSpPr/>
          <p:nvPr/>
        </p:nvSpPr>
        <p:spPr>
          <a:xfrm>
            <a:off x="442339" y="172311"/>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0" name="Rectangle 9" descr="Lock">
            <a:extLst>
              <a:ext uri="{FF2B5EF4-FFF2-40B4-BE49-F238E27FC236}">
                <a16:creationId xmlns:a16="http://schemas.microsoft.com/office/drawing/2014/main" xmlns="" id="{01ECCC30-570F-4D6B-AEC4-0CC4EE720435}"/>
              </a:ext>
            </a:extLst>
          </p:cNvPr>
          <p:cNvSpPr/>
          <p:nvPr/>
        </p:nvSpPr>
        <p:spPr>
          <a:xfrm>
            <a:off x="675309" y="381247"/>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7" name="Picture 6">
            <a:extLst>
              <a:ext uri="{FF2B5EF4-FFF2-40B4-BE49-F238E27FC236}">
                <a16:creationId xmlns:a16="http://schemas.microsoft.com/office/drawing/2014/main" xmlns="" id="{059FB135-6285-4520-9C51-FD9189153E30}"/>
              </a:ext>
            </a:extLst>
          </p:cNvPr>
          <p:cNvPicPr>
            <a:picLocks noChangeAspect="1"/>
          </p:cNvPicPr>
          <p:nvPr/>
        </p:nvPicPr>
        <p:blipFill>
          <a:blip r:embed="rId7"/>
          <a:stretch>
            <a:fillRect/>
          </a:stretch>
        </p:blipFill>
        <p:spPr>
          <a:xfrm>
            <a:off x="1725114" y="3021550"/>
            <a:ext cx="2694826" cy="1228777"/>
          </a:xfrm>
          <a:prstGeom prst="rect">
            <a:avLst/>
          </a:prstGeom>
        </p:spPr>
      </p:pic>
      <p:pic>
        <p:nvPicPr>
          <p:cNvPr id="8" name="Picture 7">
            <a:extLst>
              <a:ext uri="{FF2B5EF4-FFF2-40B4-BE49-F238E27FC236}">
                <a16:creationId xmlns:a16="http://schemas.microsoft.com/office/drawing/2014/main" xmlns="" id="{EC633736-7BAC-48D3-9B13-5446F87C706E}"/>
              </a:ext>
            </a:extLst>
          </p:cNvPr>
          <p:cNvPicPr>
            <a:picLocks noChangeAspect="1"/>
          </p:cNvPicPr>
          <p:nvPr/>
        </p:nvPicPr>
        <p:blipFill>
          <a:blip r:embed="rId8"/>
          <a:stretch>
            <a:fillRect/>
          </a:stretch>
        </p:blipFill>
        <p:spPr>
          <a:xfrm>
            <a:off x="772160" y="4436020"/>
            <a:ext cx="4465665" cy="2249669"/>
          </a:xfrm>
          <a:prstGeom prst="rect">
            <a:avLst/>
          </a:prstGeom>
        </p:spPr>
      </p:pic>
      <p:sp>
        <p:nvSpPr>
          <p:cNvPr id="11" name="TextBox 10">
            <a:extLst>
              <a:ext uri="{FF2B5EF4-FFF2-40B4-BE49-F238E27FC236}">
                <a16:creationId xmlns:a16="http://schemas.microsoft.com/office/drawing/2014/main" xmlns="" id="{5C3701AB-9631-4749-A94A-24072C891068}"/>
              </a:ext>
            </a:extLst>
          </p:cNvPr>
          <p:cNvSpPr txBox="1"/>
          <p:nvPr/>
        </p:nvSpPr>
        <p:spPr>
          <a:xfrm>
            <a:off x="2197290" y="2680745"/>
            <a:ext cx="1694366" cy="369332"/>
          </a:xfrm>
          <a:prstGeom prst="rect">
            <a:avLst/>
          </a:prstGeom>
          <a:noFill/>
        </p:spPr>
        <p:txBody>
          <a:bodyPr wrap="square" rtlCol="0">
            <a:spAutoFit/>
          </a:bodyPr>
          <a:lstStyle/>
          <a:p>
            <a:r>
              <a:rPr lang="en-US" dirty="0"/>
              <a:t>Security Threats</a:t>
            </a:r>
          </a:p>
        </p:txBody>
      </p:sp>
      <p:sp>
        <p:nvSpPr>
          <p:cNvPr id="12" name="TextBox 11">
            <a:extLst>
              <a:ext uri="{FF2B5EF4-FFF2-40B4-BE49-F238E27FC236}">
                <a16:creationId xmlns:a16="http://schemas.microsoft.com/office/drawing/2014/main" xmlns="" id="{B3E55ED4-2294-4B58-B142-4B970E8C6BC2}"/>
              </a:ext>
            </a:extLst>
          </p:cNvPr>
          <p:cNvSpPr txBox="1"/>
          <p:nvPr/>
        </p:nvSpPr>
        <p:spPr>
          <a:xfrm>
            <a:off x="6849813" y="2351782"/>
            <a:ext cx="4014324" cy="1077218"/>
          </a:xfrm>
          <a:prstGeom prst="rect">
            <a:avLst/>
          </a:prstGeom>
          <a:noFill/>
        </p:spPr>
        <p:txBody>
          <a:bodyPr wrap="square" rtlCol="0">
            <a:spAutoFit/>
          </a:bodyPr>
          <a:lstStyle/>
          <a:p>
            <a:pPr algn="ctr"/>
            <a:r>
              <a:rPr lang="en-US" dirty="0"/>
              <a:t>WannaCry Attack -2017</a:t>
            </a:r>
          </a:p>
          <a:p>
            <a:pPr marL="285750" indent="-285750">
              <a:buFont typeface="Arial" panose="020B0604020202020204" pitchFamily="34" charset="0"/>
              <a:buChar char="•"/>
            </a:pPr>
            <a:r>
              <a:rPr lang="en-US" sz="1400" dirty="0"/>
              <a:t>Several </a:t>
            </a:r>
            <a:r>
              <a:rPr lang="en-GB" sz="1400" dirty="0"/>
              <a:t>organisations</a:t>
            </a:r>
            <a:r>
              <a:rPr lang="en-US" sz="1400" dirty="0"/>
              <a:t>, including the NHS</a:t>
            </a:r>
            <a:r>
              <a:rPr lang="en-US" sz="1800" dirty="0"/>
              <a:t>	</a:t>
            </a:r>
            <a:endParaRPr lang="en-US" dirty="0"/>
          </a:p>
          <a:p>
            <a:pPr marL="285750" indent="-285750">
              <a:buFont typeface="Arial" panose="020B0604020202020204" pitchFamily="34" charset="0"/>
              <a:buChar char="•"/>
            </a:pPr>
            <a:r>
              <a:rPr lang="en-US" sz="1400" dirty="0"/>
              <a:t>Ransomware  - spread through email, internet</a:t>
            </a:r>
          </a:p>
          <a:p>
            <a:pPr marL="285750" indent="-285750">
              <a:buFont typeface="Arial" panose="020B0604020202020204" pitchFamily="34" charset="0"/>
              <a:buChar char="•"/>
            </a:pPr>
            <a:r>
              <a:rPr lang="en-US" sz="1400" dirty="0"/>
              <a:t>Insufficient funding identified as the main reason</a:t>
            </a:r>
            <a:endParaRPr lang="en-GB" sz="1400" dirty="0"/>
          </a:p>
        </p:txBody>
      </p:sp>
      <p:sp>
        <p:nvSpPr>
          <p:cNvPr id="13" name="TextBox 12">
            <a:extLst>
              <a:ext uri="{FF2B5EF4-FFF2-40B4-BE49-F238E27FC236}">
                <a16:creationId xmlns:a16="http://schemas.microsoft.com/office/drawing/2014/main" xmlns="" id="{7BDF9B7C-5863-4BFB-91D7-332A50308F7D}"/>
              </a:ext>
            </a:extLst>
          </p:cNvPr>
          <p:cNvSpPr txBox="1"/>
          <p:nvPr/>
        </p:nvSpPr>
        <p:spPr>
          <a:xfrm>
            <a:off x="967663" y="1341332"/>
            <a:ext cx="3959305" cy="369332"/>
          </a:xfrm>
          <a:prstGeom prst="rect">
            <a:avLst/>
          </a:prstGeom>
          <a:noFill/>
        </p:spPr>
        <p:txBody>
          <a:bodyPr wrap="square" rtlCol="0">
            <a:spAutoFit/>
          </a:bodyPr>
          <a:lstStyle/>
          <a:p>
            <a:r>
              <a:rPr lang="en-US" dirty="0"/>
              <a:t>Can infrastructure be considered critical ?</a:t>
            </a:r>
            <a:endParaRPr lang="en-GB" dirty="0"/>
          </a:p>
        </p:txBody>
      </p:sp>
      <p:pic>
        <p:nvPicPr>
          <p:cNvPr id="14" name="Picture 2" descr="Brewing Glossary And Terminology | Cartoon brain, Brain drawing, Free clip  art">
            <a:extLst>
              <a:ext uri="{FF2B5EF4-FFF2-40B4-BE49-F238E27FC236}">
                <a16:creationId xmlns:a16="http://schemas.microsoft.com/office/drawing/2014/main" xmlns="" id="{5BB6DAF3-D945-411E-BBB6-7C599CE046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357" y="1270311"/>
            <a:ext cx="724662" cy="8264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793393E-5DCB-4C71-A557-7CA686D838E8}"/>
              </a:ext>
            </a:extLst>
          </p:cNvPr>
          <p:cNvSpPr txBox="1"/>
          <p:nvPr/>
        </p:nvSpPr>
        <p:spPr>
          <a:xfrm>
            <a:off x="988163" y="1964874"/>
            <a:ext cx="6398157" cy="646331"/>
          </a:xfrm>
          <a:prstGeom prst="rect">
            <a:avLst/>
          </a:prstGeom>
          <a:noFill/>
        </p:spPr>
        <p:txBody>
          <a:bodyPr wrap="square">
            <a:spAutoFit/>
          </a:bodyPr>
          <a:lstStyle/>
          <a:p>
            <a:r>
              <a:rPr lang="en-US" dirty="0"/>
              <a:t>The infrastructure will ensure medical professionals can access health documents more efficiently which makes it critical to the health trust</a:t>
            </a:r>
            <a:endParaRPr lang="en-GB" dirty="0"/>
          </a:p>
        </p:txBody>
      </p:sp>
      <p:pic>
        <p:nvPicPr>
          <p:cNvPr id="16" name="Picture 15">
            <a:extLst>
              <a:ext uri="{FF2B5EF4-FFF2-40B4-BE49-F238E27FC236}">
                <a16:creationId xmlns:a16="http://schemas.microsoft.com/office/drawing/2014/main" xmlns="" id="{60CC3E66-DAC9-4135-9385-9FD2AD5F80EB}"/>
              </a:ext>
            </a:extLst>
          </p:cNvPr>
          <p:cNvPicPr>
            <a:picLocks noChangeAspect="1"/>
          </p:cNvPicPr>
          <p:nvPr/>
        </p:nvPicPr>
        <p:blipFill>
          <a:blip r:embed="rId10"/>
          <a:stretch>
            <a:fillRect/>
          </a:stretch>
        </p:blipFill>
        <p:spPr>
          <a:xfrm>
            <a:off x="5862320" y="3648178"/>
            <a:ext cx="5862320" cy="2992765"/>
          </a:xfrm>
          <a:prstGeom prst="rect">
            <a:avLst/>
          </a:prstGeom>
          <a:noFill/>
        </p:spPr>
      </p:pic>
    </p:spTree>
    <p:custDataLst>
      <p:tags r:id="rId1"/>
    </p:custDataLst>
    <p:extLst>
      <p:ext uri="{BB962C8B-B14F-4D97-AF65-F5344CB8AC3E}">
        <p14:creationId xmlns:p14="http://schemas.microsoft.com/office/powerpoint/2010/main" val="1772320016"/>
      </p:ext>
    </p:extLst>
  </p:cSld>
  <p:clrMapOvr>
    <a:masterClrMapping/>
  </p:clrMapOvr>
  <mc:AlternateContent xmlns:mc="http://schemas.openxmlformats.org/markup-compatibility/2006" xmlns:p14="http://schemas.microsoft.com/office/powerpoint/2010/main">
    <mc:Choice Requires="p14">
      <p:transition spd="slow" p14:dur="2000" advTm="139120"/>
    </mc:Choice>
    <mc:Fallback xmlns="">
      <p:transition spd="slow" advTm="139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35C0A8-6D9E-4B90-8A27-F29FB00A5319}"/>
              </a:ext>
            </a:extLst>
          </p:cNvPr>
          <p:cNvSpPr txBox="1">
            <a:spLocks/>
          </p:cNvSpPr>
          <p:nvPr/>
        </p:nvSpPr>
        <p:spPr>
          <a:xfrm>
            <a:off x="1440392" y="415189"/>
            <a:ext cx="2732114" cy="630000"/>
          </a:xfrm>
          <a:prstGeom prst="rect">
            <a:avLst/>
          </a:prstGeom>
          <a:solidFill>
            <a:schemeClr val="accent1"/>
          </a:solidFill>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lvl="0">
              <a:lnSpc>
                <a:spcPct val="100000"/>
              </a:lnSpc>
              <a:defRPr cap="all"/>
            </a:pPr>
            <a:r>
              <a:rPr lang="en-US" sz="3200" dirty="0"/>
              <a:t>RECOMMENDATIONS </a:t>
            </a:r>
          </a:p>
        </p:txBody>
      </p:sp>
      <p:cxnSp>
        <p:nvCxnSpPr>
          <p:cNvPr id="6" name="Straight Connector 5">
            <a:extLst>
              <a:ext uri="{FF2B5EF4-FFF2-40B4-BE49-F238E27FC236}">
                <a16:creationId xmlns:a16="http://schemas.microsoft.com/office/drawing/2014/main" xmlns="" id="{2E543507-3D56-4CEA-883B-08F6F22EB259}"/>
              </a:ext>
            </a:extLst>
          </p:cNvPr>
          <p:cNvCxnSpPr>
            <a:cxnSpLocks/>
          </p:cNvCxnSpPr>
          <p:nvPr/>
        </p:nvCxnSpPr>
        <p:spPr>
          <a:xfrm>
            <a:off x="372867" y="279556"/>
            <a:ext cx="0" cy="918933"/>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9" name="Oval 8">
            <a:extLst>
              <a:ext uri="{FF2B5EF4-FFF2-40B4-BE49-F238E27FC236}">
                <a16:creationId xmlns:a16="http://schemas.microsoft.com/office/drawing/2014/main" xmlns="" id="{68A6D243-323C-4D46-966F-C485DC3AF4A0}"/>
              </a:ext>
            </a:extLst>
          </p:cNvPr>
          <p:cNvSpPr/>
          <p:nvPr/>
        </p:nvSpPr>
        <p:spPr>
          <a:xfrm>
            <a:off x="442339" y="172311"/>
            <a:ext cx="1098000" cy="1098000"/>
          </a:xfrm>
          <a:prstGeom prst="ellipse">
            <a:avLst/>
          </a:prstGeom>
          <a:solidFill>
            <a:schemeClr val="accent1"/>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7" name="Rectangle 6" descr="Checklist">
            <a:extLst>
              <a:ext uri="{FF2B5EF4-FFF2-40B4-BE49-F238E27FC236}">
                <a16:creationId xmlns:a16="http://schemas.microsoft.com/office/drawing/2014/main" xmlns="" id="{FBA867E9-A334-468E-915F-6D793C64AEAB}"/>
              </a:ext>
            </a:extLst>
          </p:cNvPr>
          <p:cNvSpPr/>
          <p:nvPr/>
        </p:nvSpPr>
        <p:spPr>
          <a:xfrm>
            <a:off x="676339" y="406311"/>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xmlns="" id="{4760225E-27B4-4A76-8CC9-DBA78A612D35}"/>
              </a:ext>
            </a:extLst>
          </p:cNvPr>
          <p:cNvSpPr txBox="1"/>
          <p:nvPr/>
        </p:nvSpPr>
        <p:spPr>
          <a:xfrm>
            <a:off x="372867" y="2325905"/>
            <a:ext cx="5086898" cy="2698175"/>
          </a:xfrm>
          <a:prstGeom prst="rect">
            <a:avLst/>
          </a:prstGeom>
          <a:noFill/>
          <a:ln w="19050">
            <a:noFill/>
          </a:ln>
        </p:spPr>
        <p:txBody>
          <a:bodyPr wrap="square" rtlCol="0">
            <a:spAutoFit/>
          </a:bodyPr>
          <a:lstStyle/>
          <a:p>
            <a:endParaRPr lang="en-GB" sz="2000" b="1" u="sng" dirty="0"/>
          </a:p>
          <a:p>
            <a:pPr marL="285750" indent="-285750">
              <a:spcBef>
                <a:spcPts val="300"/>
              </a:spcBef>
              <a:spcAft>
                <a:spcPts val="200"/>
              </a:spcAft>
              <a:buClr>
                <a:srgbClr val="00B0F0"/>
              </a:buClr>
              <a:buFont typeface="Wingdings" panose="05000000000000000000" pitchFamily="2" charset="2"/>
              <a:buChar char="§"/>
            </a:pPr>
            <a:r>
              <a:rPr lang="en-GB" dirty="0"/>
              <a:t>Training for staff &amp; contractors.</a:t>
            </a:r>
          </a:p>
          <a:p>
            <a:pPr marL="285750" indent="-285750">
              <a:spcBef>
                <a:spcPts val="300"/>
              </a:spcBef>
              <a:spcAft>
                <a:spcPts val="200"/>
              </a:spcAft>
              <a:buClr>
                <a:srgbClr val="00B0F0"/>
              </a:buClr>
              <a:buFont typeface="Wingdings" panose="05000000000000000000" pitchFamily="2" charset="2"/>
              <a:buChar char="§"/>
            </a:pPr>
            <a:r>
              <a:rPr lang="en-GB" dirty="0"/>
              <a:t>Designated team responsible for maintaining the security of the system once it is up and running</a:t>
            </a:r>
          </a:p>
          <a:p>
            <a:pPr marL="285750" indent="-285750">
              <a:spcBef>
                <a:spcPts val="300"/>
              </a:spcBef>
              <a:spcAft>
                <a:spcPts val="200"/>
              </a:spcAft>
              <a:buClr>
                <a:srgbClr val="00B0F0"/>
              </a:buClr>
              <a:buFont typeface="Wingdings" panose="05000000000000000000" pitchFamily="2" charset="2"/>
              <a:buChar char="§"/>
            </a:pPr>
            <a:r>
              <a:rPr lang="en-GB" dirty="0"/>
              <a:t>Data Protection Impact Assessment.</a:t>
            </a:r>
          </a:p>
          <a:p>
            <a:pPr marL="285750" indent="-285750">
              <a:spcBef>
                <a:spcPts val="300"/>
              </a:spcBef>
              <a:spcAft>
                <a:spcPts val="200"/>
              </a:spcAft>
              <a:buClr>
                <a:srgbClr val="00B0F0"/>
              </a:buClr>
              <a:buFont typeface="Wingdings" panose="05000000000000000000" pitchFamily="2" charset="2"/>
              <a:buChar char="§"/>
            </a:pPr>
            <a:r>
              <a:rPr lang="en-GB" dirty="0"/>
              <a:t>Regular checks of the system to ensure security.</a:t>
            </a:r>
          </a:p>
          <a:p>
            <a:pPr marL="285750" indent="-285750">
              <a:spcBef>
                <a:spcPts val="300"/>
              </a:spcBef>
              <a:spcAft>
                <a:spcPts val="200"/>
              </a:spcAft>
              <a:buClr>
                <a:srgbClr val="00B0F0"/>
              </a:buClr>
              <a:buFont typeface="Wingdings" panose="05000000000000000000" pitchFamily="2" charset="2"/>
              <a:buChar char="§"/>
            </a:pPr>
            <a:r>
              <a:rPr lang="en-GB" dirty="0"/>
              <a:t>No data stored on device/s.</a:t>
            </a:r>
          </a:p>
          <a:p>
            <a:pPr marL="285750" indent="-285750">
              <a:spcBef>
                <a:spcPts val="300"/>
              </a:spcBef>
              <a:spcAft>
                <a:spcPts val="200"/>
              </a:spcAft>
              <a:buClr>
                <a:srgbClr val="00B0F0"/>
              </a:buClr>
              <a:buFont typeface="Wingdings" panose="05000000000000000000" pitchFamily="2" charset="2"/>
              <a:buChar char="§"/>
            </a:pPr>
            <a:r>
              <a:rPr lang="en-GB" dirty="0"/>
              <a:t>Policies &amp; procedures updated timely.</a:t>
            </a:r>
          </a:p>
        </p:txBody>
      </p:sp>
      <p:pic>
        <p:nvPicPr>
          <p:cNvPr id="5" name="Picture 4">
            <a:extLst>
              <a:ext uri="{FF2B5EF4-FFF2-40B4-BE49-F238E27FC236}">
                <a16:creationId xmlns:a16="http://schemas.microsoft.com/office/drawing/2014/main" xmlns="" id="{BBCFF8C1-2CC9-46BE-A805-71E0AF9DAA7F}"/>
              </a:ext>
            </a:extLst>
          </p:cNvPr>
          <p:cNvPicPr>
            <a:picLocks noChangeAspect="1"/>
          </p:cNvPicPr>
          <p:nvPr/>
        </p:nvPicPr>
        <p:blipFill>
          <a:blip r:embed="rId7"/>
          <a:stretch>
            <a:fillRect/>
          </a:stretch>
        </p:blipFill>
        <p:spPr>
          <a:xfrm>
            <a:off x="5369439" y="1423760"/>
            <a:ext cx="933773" cy="1273327"/>
          </a:xfrm>
          <a:prstGeom prst="rect">
            <a:avLst/>
          </a:prstGeom>
        </p:spPr>
      </p:pic>
      <p:sp>
        <p:nvSpPr>
          <p:cNvPr id="14" name="TextBox 13">
            <a:extLst>
              <a:ext uri="{FF2B5EF4-FFF2-40B4-BE49-F238E27FC236}">
                <a16:creationId xmlns:a16="http://schemas.microsoft.com/office/drawing/2014/main" xmlns="" id="{6FBB00B6-57E5-41EA-B3C4-2A275B8E5AEC}"/>
              </a:ext>
            </a:extLst>
          </p:cNvPr>
          <p:cNvSpPr txBox="1"/>
          <p:nvPr/>
        </p:nvSpPr>
        <p:spPr>
          <a:xfrm>
            <a:off x="6234346" y="1537924"/>
            <a:ext cx="5673567" cy="2308324"/>
          </a:xfrm>
          <a:prstGeom prst="rect">
            <a:avLst/>
          </a:prstGeom>
          <a:noFill/>
        </p:spPr>
        <p:txBody>
          <a:bodyPr wrap="square">
            <a:spAutoFit/>
          </a:bodyPr>
          <a:lstStyle/>
          <a:p>
            <a:pPr marL="285750" indent="-285750" algn="just">
              <a:buClr>
                <a:srgbClr val="00B0F0"/>
              </a:buClr>
              <a:buFont typeface="Wingdings" panose="05000000000000000000" pitchFamily="2" charset="2"/>
              <a:buChar char="§"/>
            </a:pPr>
            <a:r>
              <a:rPr lang="en-GB" dirty="0"/>
              <a:t>Keep passwords secure.</a:t>
            </a:r>
          </a:p>
          <a:p>
            <a:pPr marL="285750" indent="-285750" algn="just">
              <a:buClr>
                <a:srgbClr val="00B0F0"/>
              </a:buClr>
              <a:buFont typeface="Wingdings" panose="05000000000000000000" pitchFamily="2" charset="2"/>
              <a:buChar char="§"/>
            </a:pPr>
            <a:r>
              <a:rPr lang="en-GB" dirty="0"/>
              <a:t>Use biometric features to secure the device if possible.</a:t>
            </a:r>
          </a:p>
          <a:p>
            <a:pPr marL="285750" indent="-285750" algn="just">
              <a:buClr>
                <a:srgbClr val="00B0F0"/>
              </a:buClr>
              <a:buFont typeface="Wingdings" panose="05000000000000000000" pitchFamily="2" charset="2"/>
              <a:buChar char="§"/>
            </a:pPr>
            <a:r>
              <a:rPr lang="en-GB" dirty="0"/>
              <a:t>Keep your operating system updated.</a:t>
            </a:r>
          </a:p>
          <a:p>
            <a:pPr marL="285750" indent="-285750" algn="just">
              <a:buClr>
                <a:srgbClr val="00B0F0"/>
              </a:buClr>
              <a:buFont typeface="Wingdings" panose="05000000000000000000" pitchFamily="2" charset="2"/>
              <a:buChar char="§"/>
            </a:pPr>
            <a:r>
              <a:rPr lang="en-GB" dirty="0"/>
              <a:t>Be careful who can see your screen when accessing work systems.</a:t>
            </a:r>
          </a:p>
          <a:p>
            <a:pPr marL="285750" indent="-285750" algn="just">
              <a:buClr>
                <a:srgbClr val="00B0F0"/>
              </a:buClr>
              <a:buFont typeface="Wingdings" panose="05000000000000000000" pitchFamily="2" charset="2"/>
              <a:buChar char="§"/>
            </a:pPr>
            <a:r>
              <a:rPr lang="en-GB" dirty="0"/>
              <a:t>Report lost or stolen devices.</a:t>
            </a:r>
          </a:p>
          <a:p>
            <a:pPr marL="285750" indent="-285750" algn="just">
              <a:buClr>
                <a:srgbClr val="00B0F0"/>
              </a:buClr>
              <a:buFont typeface="Wingdings" panose="05000000000000000000" pitchFamily="2" charset="2"/>
              <a:buChar char="§"/>
            </a:pPr>
            <a:r>
              <a:rPr lang="en-GB" dirty="0"/>
              <a:t>Help IT to conduct spot checks if required.</a:t>
            </a:r>
          </a:p>
          <a:p>
            <a:pPr marL="285750" indent="-285750" algn="just">
              <a:buClr>
                <a:srgbClr val="00B0F0"/>
              </a:buClr>
              <a:buFont typeface="Wingdings" panose="05000000000000000000" pitchFamily="2" charset="2"/>
              <a:buChar char="§"/>
            </a:pPr>
            <a:r>
              <a:rPr lang="en-GB" dirty="0"/>
              <a:t>Inform IT if you leave employment with the organisation.</a:t>
            </a:r>
          </a:p>
        </p:txBody>
      </p:sp>
      <p:pic>
        <p:nvPicPr>
          <p:cNvPr id="16" name="Picture 15">
            <a:extLst>
              <a:ext uri="{FF2B5EF4-FFF2-40B4-BE49-F238E27FC236}">
                <a16:creationId xmlns:a16="http://schemas.microsoft.com/office/drawing/2014/main" xmlns="" id="{A5B5E4B8-90D6-456B-BAD8-1D5ED97E9742}"/>
              </a:ext>
            </a:extLst>
          </p:cNvPr>
          <p:cNvPicPr>
            <a:picLocks noChangeAspect="1"/>
          </p:cNvPicPr>
          <p:nvPr/>
        </p:nvPicPr>
        <p:blipFill>
          <a:blip r:embed="rId8"/>
          <a:stretch>
            <a:fillRect/>
          </a:stretch>
        </p:blipFill>
        <p:spPr>
          <a:xfrm>
            <a:off x="5413024" y="4544350"/>
            <a:ext cx="939236" cy="1273327"/>
          </a:xfrm>
          <a:prstGeom prst="rect">
            <a:avLst/>
          </a:prstGeom>
        </p:spPr>
      </p:pic>
      <p:sp>
        <p:nvSpPr>
          <p:cNvPr id="20" name="TextBox 19">
            <a:extLst>
              <a:ext uri="{FF2B5EF4-FFF2-40B4-BE49-F238E27FC236}">
                <a16:creationId xmlns:a16="http://schemas.microsoft.com/office/drawing/2014/main" xmlns="" id="{90045676-17A0-4926-9985-B6CF30D18A9F}"/>
              </a:ext>
            </a:extLst>
          </p:cNvPr>
          <p:cNvSpPr txBox="1"/>
          <p:nvPr/>
        </p:nvSpPr>
        <p:spPr>
          <a:xfrm>
            <a:off x="6352260" y="5032719"/>
            <a:ext cx="5827906" cy="1200329"/>
          </a:xfrm>
          <a:prstGeom prst="rect">
            <a:avLst/>
          </a:prstGeom>
          <a:noFill/>
        </p:spPr>
        <p:txBody>
          <a:bodyPr wrap="square">
            <a:spAutoFit/>
          </a:bodyPr>
          <a:lstStyle/>
          <a:p>
            <a:pPr marL="285750" indent="-285750" algn="just">
              <a:buClr>
                <a:srgbClr val="00B0F0"/>
              </a:buClr>
              <a:buFont typeface="Wingdings" panose="05000000000000000000" pitchFamily="2" charset="2"/>
              <a:buChar char="§"/>
            </a:pPr>
            <a:r>
              <a:rPr lang="en-GB" dirty="0"/>
              <a:t>Share your device or passwords.</a:t>
            </a:r>
          </a:p>
          <a:p>
            <a:pPr marL="285750" indent="-285750" algn="just">
              <a:buClr>
                <a:srgbClr val="00B0F0"/>
              </a:buClr>
              <a:buFont typeface="Wingdings" panose="05000000000000000000" pitchFamily="2" charset="2"/>
              <a:buChar char="§"/>
            </a:pPr>
            <a:r>
              <a:rPr lang="en-GB" dirty="0"/>
              <a:t>Make copies of data or take screenshots.</a:t>
            </a:r>
          </a:p>
          <a:p>
            <a:pPr marL="285750" indent="-285750" algn="just">
              <a:buClr>
                <a:srgbClr val="00B0F0"/>
              </a:buClr>
              <a:buFont typeface="Wingdings" panose="05000000000000000000" pitchFamily="2" charset="2"/>
              <a:buChar char="§"/>
            </a:pPr>
            <a:r>
              <a:rPr lang="en-GB" dirty="0"/>
              <a:t>Access systems without authorisation.</a:t>
            </a:r>
          </a:p>
          <a:p>
            <a:pPr marL="285750" indent="-285750" algn="just">
              <a:buClr>
                <a:srgbClr val="00B0F0"/>
              </a:buClr>
              <a:buFont typeface="Wingdings" panose="05000000000000000000" pitchFamily="2" charset="2"/>
              <a:buChar char="§"/>
            </a:pPr>
            <a:r>
              <a:rPr lang="en-GB" dirty="0"/>
              <a:t>Save work files in unapproved locations or applications.</a:t>
            </a:r>
          </a:p>
        </p:txBody>
      </p:sp>
    </p:spTree>
    <p:custDataLst>
      <p:tags r:id="rId1"/>
    </p:custDataLst>
    <p:extLst>
      <p:ext uri="{BB962C8B-B14F-4D97-AF65-F5344CB8AC3E}">
        <p14:creationId xmlns:p14="http://schemas.microsoft.com/office/powerpoint/2010/main" val="2566594213"/>
      </p:ext>
    </p:extLst>
  </p:cSld>
  <p:clrMapOvr>
    <a:masterClrMapping/>
  </p:clrMapOvr>
  <mc:AlternateContent xmlns:mc="http://schemas.openxmlformats.org/markup-compatibility/2006" xmlns:p14="http://schemas.microsoft.com/office/powerpoint/2010/main">
    <mc:Choice Requires="p14">
      <p:transition spd="slow" p14:dur="2000" advTm="114350"/>
    </mc:Choice>
    <mc:Fallback xmlns="">
      <p:transition spd="slow" advTm="1143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5|3.6|3.4|15.5"/>
</p:tagLst>
</file>

<file path=ppt/tags/tag2.xml><?xml version="1.0" encoding="utf-8"?>
<p:tagLst xmlns:a="http://schemas.openxmlformats.org/drawingml/2006/main" xmlns:r="http://schemas.openxmlformats.org/officeDocument/2006/relationships" xmlns:p="http://schemas.openxmlformats.org/presentationml/2006/main">
  <p:tag name="TIMING" val="|5.2|9.1|25.6|18.3|67.7|45.8"/>
</p:tagLst>
</file>

<file path=ppt/tags/tag3.xml><?xml version="1.0" encoding="utf-8"?>
<p:tagLst xmlns:a="http://schemas.openxmlformats.org/drawingml/2006/main" xmlns:r="http://schemas.openxmlformats.org/officeDocument/2006/relationships" xmlns:p="http://schemas.openxmlformats.org/presentationml/2006/main">
  <p:tag name="TIMING" val="|10.3|37.2|4.8|20.9|19.8|7.2|29|32.5"/>
</p:tagLst>
</file>

<file path=ppt/tags/tag4.xml><?xml version="1.0" encoding="utf-8"?>
<p:tagLst xmlns:a="http://schemas.openxmlformats.org/drawingml/2006/main" xmlns:r="http://schemas.openxmlformats.org/officeDocument/2006/relationships" xmlns:p="http://schemas.openxmlformats.org/presentationml/2006/main">
  <p:tag name="TIMING" val="|10.6|7.3|1.7|26.3|1|3.3|25"/>
</p:tagLst>
</file>

<file path=ppt/tags/tag5.xml><?xml version="1.0" encoding="utf-8"?>
<p:tagLst xmlns:a="http://schemas.openxmlformats.org/drawingml/2006/main" xmlns:r="http://schemas.openxmlformats.org/officeDocument/2006/relationships" xmlns:p="http://schemas.openxmlformats.org/presentationml/2006/main">
  <p:tag name="TIMING" val="|3.3|1|6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16825</TotalTime>
  <Words>1241</Words>
  <Application>Microsoft Office PowerPoint</Application>
  <PresentationFormat>Custom</PresentationFormat>
  <Paragraphs>160</Paragraphs>
  <Slides>10</Slides>
  <Notes>1</Notes>
  <HiddenSlides>0</HiddenSlides>
  <MMClips>5</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Integral</vt:lpstr>
      <vt:lpstr>LESP ISSUES ASSOCIATED WITH ADOPTINg BYOD APPROACH</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LESP ISSUES ASSOCIATED WITH ADOPTINg BYOD APPROACH</dc:title>
  <dc:creator>Perkins Offi</dc:creator>
  <cp:lastModifiedBy>Juweria Ali</cp:lastModifiedBy>
  <cp:revision>28</cp:revision>
  <dcterms:created xsi:type="dcterms:W3CDTF">2022-02-24T21:20:18Z</dcterms:created>
  <dcterms:modified xsi:type="dcterms:W3CDTF">2024-03-05T20:52:03Z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